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61" r:id="rId4"/>
    <p:sldId id="259" r:id="rId5"/>
    <p:sldId id="285" r:id="rId6"/>
    <p:sldId id="262" r:id="rId7"/>
    <p:sldId id="264" r:id="rId8"/>
    <p:sldId id="263" r:id="rId9"/>
    <p:sldId id="265" r:id="rId10"/>
    <p:sldId id="266" r:id="rId11"/>
    <p:sldId id="267" r:id="rId12"/>
    <p:sldId id="268" r:id="rId13"/>
    <p:sldId id="269" r:id="rId14"/>
    <p:sldId id="270" r:id="rId15"/>
    <p:sldId id="271" r:id="rId16"/>
    <p:sldId id="273" r:id="rId17"/>
    <p:sldId id="272" r:id="rId18"/>
    <p:sldId id="274" r:id="rId19"/>
    <p:sldId id="275" r:id="rId20"/>
    <p:sldId id="276" r:id="rId21"/>
    <p:sldId id="277" r:id="rId22"/>
    <p:sldId id="278" r:id="rId23"/>
    <p:sldId id="279" r:id="rId24"/>
    <p:sldId id="280" r:id="rId25"/>
    <p:sldId id="281" r:id="rId26"/>
    <p:sldId id="282" r:id="rId27"/>
    <p:sldId id="283" r:id="rId28"/>
    <p:sldId id="284" r:id="rId29"/>
    <p:sldId id="287" r:id="rId30"/>
    <p:sldId id="288" r:id="rId31"/>
    <p:sldId id="289" r:id="rId32"/>
    <p:sldId id="290" r:id="rId33"/>
    <p:sldId id="291" r:id="rId34"/>
    <p:sldId id="292" r:id="rId35"/>
    <p:sldId id="28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ny Sistrunk" initials="BS" lastIdx="1" clrIdx="0">
    <p:extLst>
      <p:ext uri="{19B8F6BF-5375-455C-9EA6-DF929625EA0E}">
        <p15:presenceInfo xmlns:p15="http://schemas.microsoft.com/office/powerpoint/2012/main" userId="S-1-5-21-1446271055-2294076819-2497763010-15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38114-B7C0-43A9-B72B-85FCEAD51AC6}" type="datetimeFigureOut">
              <a:rPr lang="en-US" smtClean="0"/>
              <a:t>3/25/2022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125684-D9DB-43F1-B0F9-7C3F19905BF4}" type="slidenum">
              <a:rPr lang="en-US" smtClean="0"/>
              <a:t>‹#›</a:t>
            </a:fld>
            <a:endParaRPr lang="en-US"/>
          </a:p>
        </p:txBody>
      </p:sp>
    </p:spTree>
    <p:extLst>
      <p:ext uri="{BB962C8B-B14F-4D97-AF65-F5344CB8AC3E}">
        <p14:creationId xmlns:p14="http://schemas.microsoft.com/office/powerpoint/2010/main" val="427682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C16D-E1D5-40DA-A956-36EE08A55A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5CCC18-0849-4668-BD89-8E660520C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D2F153C-2F76-4CAD-A888-7B68D360EBEF}"/>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8924C6DA-11ED-41D1-9D55-5D907A3D7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49C17-E68C-461E-B008-8F2751DEF8EA}"/>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35B09F42-9EAE-4CD6-B194-77F40F81A6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878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36DE-0CE8-4275-9B88-AC56793DC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98B933-147A-438D-93B1-68586F879A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B8D158-11D2-45E9-9364-506FFA9128A9}"/>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2C07BBA2-25ED-43AE-8A86-A1C5DFC88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EFA462-4DD4-4058-940B-E58C538FA2C4}"/>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3823BD99-CF69-406B-90ED-C66C9CA53A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1275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B3A1A9-1E18-4B74-BC7D-498223D8ED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DA76F-4B64-49A1-ACAD-D940CD5A0D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1E7BC-32CE-4C20-B690-87D424E785EF}"/>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D28254F6-7F68-4BE5-937C-2B5900356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B311-44BA-4DD9-B6EB-8BB1FF5A9581}"/>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E83E878C-1D3F-4C3F-8761-28A4D8B0ED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22230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0035-F8F9-42BE-935B-A498EB7B0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1C7609-1F8C-441D-90DD-F47D92E606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044D5-C708-4663-AF2E-87A09E399D8B}"/>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E53A2807-AEC4-4740-AC1D-CFED8541C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85BD9-449B-4474-ABB3-B21AF624B266}"/>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87EE0418-AFEC-4777-83F5-EA458E0C1E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86432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87F6A-AF4F-48EC-9AE0-CDF90C5C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B6702F-A71D-4A9C-8F04-A53AFF8C81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C5F03-1312-4DB5-B819-E75A10883212}"/>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ED36E648-D95C-4A8C-A6D4-187200360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A6231-945B-477F-9685-3B14B399848A}"/>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8" name="Picture 7">
            <a:extLst>
              <a:ext uri="{FF2B5EF4-FFF2-40B4-BE49-F238E27FC236}">
                <a16:creationId xmlns:a16="http://schemas.microsoft.com/office/drawing/2014/main" id="{CB044FB5-341D-4242-B9D3-2C22346D15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401186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CB204-9F15-4B89-8B19-1BC8C17EF1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44AD9-3CE9-446C-98A4-5194CA72BC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C832CF-483C-461A-A72C-D43AB23D0D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3D844C-A754-4AD9-90EE-EB2E314A360E}"/>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6" name="Footer Placeholder 5">
            <a:extLst>
              <a:ext uri="{FF2B5EF4-FFF2-40B4-BE49-F238E27FC236}">
                <a16:creationId xmlns:a16="http://schemas.microsoft.com/office/drawing/2014/main" id="{12529FC4-5CE7-440F-8EB9-45BE70B194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8FB79-6BC2-4462-9810-23DED909BA16}"/>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9" name="Picture 8">
            <a:extLst>
              <a:ext uri="{FF2B5EF4-FFF2-40B4-BE49-F238E27FC236}">
                <a16:creationId xmlns:a16="http://schemas.microsoft.com/office/drawing/2014/main" id="{A0AF21FB-70C0-43E2-932A-A1A5797CB7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04508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591E-CCC0-4BD1-A74D-2B89423AD98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F1364-67AC-4227-AB0F-BFDA26B239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B947F-AC76-41E0-A844-46587E9865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6382F6-74BD-48A0-AAF1-CF1869B60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42E124-C341-4007-A0C3-BF9920A722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BA1E8-F206-4900-8E3F-F762AFF335EC}"/>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8" name="Footer Placeholder 7">
            <a:extLst>
              <a:ext uri="{FF2B5EF4-FFF2-40B4-BE49-F238E27FC236}">
                <a16:creationId xmlns:a16="http://schemas.microsoft.com/office/drawing/2014/main" id="{6EECE205-CAC7-436B-AEE5-1E0E0BADC5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F533D2-F815-4BC7-B3A0-BB7CCE16D0C2}"/>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11" name="Picture 10">
            <a:extLst>
              <a:ext uri="{FF2B5EF4-FFF2-40B4-BE49-F238E27FC236}">
                <a16:creationId xmlns:a16="http://schemas.microsoft.com/office/drawing/2014/main" id="{9B62F19B-1A34-4D30-B320-A8454135AB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85794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CDC4-0A65-453B-96BB-572B16DA09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562D7D-BE01-46AA-9E0B-CD4C00AA5F69}"/>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4" name="Footer Placeholder 3">
            <a:extLst>
              <a:ext uri="{FF2B5EF4-FFF2-40B4-BE49-F238E27FC236}">
                <a16:creationId xmlns:a16="http://schemas.microsoft.com/office/drawing/2014/main" id="{A665C1B5-7F09-4CD4-939E-C1E5A11E61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767AEF-7B7A-43F2-8744-B43EEAEA7753}"/>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7" name="Picture 6">
            <a:extLst>
              <a:ext uri="{FF2B5EF4-FFF2-40B4-BE49-F238E27FC236}">
                <a16:creationId xmlns:a16="http://schemas.microsoft.com/office/drawing/2014/main" id="{9BF830C3-86E6-4249-9612-E4651A80F4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97553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744D2-8919-4794-893B-9A22466F8F0E}"/>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3" name="Footer Placeholder 2">
            <a:extLst>
              <a:ext uri="{FF2B5EF4-FFF2-40B4-BE49-F238E27FC236}">
                <a16:creationId xmlns:a16="http://schemas.microsoft.com/office/drawing/2014/main" id="{40DBF57B-86C8-4BE0-A229-0D20E03EA2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7F29A8-44D0-41CE-B420-D994F7E5C951}"/>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5" name="Picture 4">
            <a:extLst>
              <a:ext uri="{FF2B5EF4-FFF2-40B4-BE49-F238E27FC236}">
                <a16:creationId xmlns:a16="http://schemas.microsoft.com/office/drawing/2014/main" id="{1907481C-C141-491C-9A51-251EE90661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281049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B80F-0ADB-4CCD-8C06-397A129F3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7F6223-D142-4EAD-911B-EC713AD351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54C8B-F116-4790-B24C-F0CF1C3DB0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6193B-5725-4579-8C57-68CCFA743D66}"/>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6" name="Footer Placeholder 5">
            <a:extLst>
              <a:ext uri="{FF2B5EF4-FFF2-40B4-BE49-F238E27FC236}">
                <a16:creationId xmlns:a16="http://schemas.microsoft.com/office/drawing/2014/main" id="{42B8096D-7A86-4527-8362-E335DD48C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53838-374F-4DD4-BD26-3F93758BA4F0}"/>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9" name="Picture 8">
            <a:extLst>
              <a:ext uri="{FF2B5EF4-FFF2-40B4-BE49-F238E27FC236}">
                <a16:creationId xmlns:a16="http://schemas.microsoft.com/office/drawing/2014/main" id="{142EC14F-83CA-4AEA-B5AD-C3B015E9AC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366729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463B-D0E5-497F-9C98-737ED89D2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F3D6F2-4DBE-489D-B249-140BF54B9F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48993-5C38-4478-BC12-A2EAAA5BD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0F0F0-8057-42D9-8242-497A130969DC}"/>
              </a:ext>
            </a:extLst>
          </p:cNvPr>
          <p:cNvSpPr>
            <a:spLocks noGrp="1"/>
          </p:cNvSpPr>
          <p:nvPr>
            <p:ph type="dt" sz="half" idx="10"/>
          </p:nvPr>
        </p:nvSpPr>
        <p:spPr/>
        <p:txBody>
          <a:bodyPr/>
          <a:lstStyle/>
          <a:p>
            <a:fld id="{81793559-D674-484E-9730-11A32CF87BF1}" type="datetimeFigureOut">
              <a:rPr lang="en-US" smtClean="0"/>
              <a:t>3/25/2022</a:t>
            </a:fld>
            <a:endParaRPr lang="en-US"/>
          </a:p>
        </p:txBody>
      </p:sp>
      <p:sp>
        <p:nvSpPr>
          <p:cNvPr id="6" name="Footer Placeholder 5">
            <a:extLst>
              <a:ext uri="{FF2B5EF4-FFF2-40B4-BE49-F238E27FC236}">
                <a16:creationId xmlns:a16="http://schemas.microsoft.com/office/drawing/2014/main" id="{ACD79CD1-9A56-462A-988C-3A890E3AC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69D88-6A76-47AB-B37E-01C16ACFAB06}"/>
              </a:ext>
            </a:extLst>
          </p:cNvPr>
          <p:cNvSpPr>
            <a:spLocks noGrp="1"/>
          </p:cNvSpPr>
          <p:nvPr>
            <p:ph type="sldNum" sz="quarter" idx="12"/>
          </p:nvPr>
        </p:nvSpPr>
        <p:spPr/>
        <p:txBody>
          <a:bodyPr/>
          <a:lstStyle/>
          <a:p>
            <a:fld id="{6253D1DC-9AA4-4558-8E51-F1D12CFFF7B6}" type="slidenum">
              <a:rPr lang="en-US" smtClean="0"/>
              <a:t>‹#›</a:t>
            </a:fld>
            <a:endParaRPr lang="en-US"/>
          </a:p>
        </p:txBody>
      </p:sp>
      <p:pic>
        <p:nvPicPr>
          <p:cNvPr id="9" name="Picture 8">
            <a:extLst>
              <a:ext uri="{FF2B5EF4-FFF2-40B4-BE49-F238E27FC236}">
                <a16:creationId xmlns:a16="http://schemas.microsoft.com/office/drawing/2014/main" id="{B288D30A-2447-460A-9CFB-1DDE7C8D2D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124" t="18632" r="43777" b="11014"/>
          <a:stretch/>
        </p:blipFill>
        <p:spPr>
          <a:xfrm>
            <a:off x="0" y="0"/>
            <a:ext cx="838198" cy="6858000"/>
          </a:xfrm>
          <a:prstGeom prst="rect">
            <a:avLst/>
          </a:prstGeom>
        </p:spPr>
      </p:pic>
    </p:spTree>
    <p:extLst>
      <p:ext uri="{BB962C8B-B14F-4D97-AF65-F5344CB8AC3E}">
        <p14:creationId xmlns:p14="http://schemas.microsoft.com/office/powerpoint/2010/main" val="1255302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AA020A-67DF-4726-BDAC-5BF5157B88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D1CB18-BEC2-4EE4-B859-B049F592FA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1068C15-C15A-41E3-B476-714AB02D4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93559-D674-484E-9730-11A32CF87BF1}" type="datetimeFigureOut">
              <a:rPr lang="en-US" smtClean="0"/>
              <a:t>3/25/2022</a:t>
            </a:fld>
            <a:endParaRPr lang="en-US"/>
          </a:p>
        </p:txBody>
      </p:sp>
      <p:sp>
        <p:nvSpPr>
          <p:cNvPr id="5" name="Footer Placeholder 4">
            <a:extLst>
              <a:ext uri="{FF2B5EF4-FFF2-40B4-BE49-F238E27FC236}">
                <a16:creationId xmlns:a16="http://schemas.microsoft.com/office/drawing/2014/main" id="{9464DA19-C244-4228-9C67-25CEE3EFC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0DC6D5-8230-4475-885C-624EE6CB6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53D1DC-9AA4-4558-8E51-F1D12CFFF7B6}" type="slidenum">
              <a:rPr lang="en-US" smtClean="0"/>
              <a:t>‹#›</a:t>
            </a:fld>
            <a:endParaRPr lang="en-US"/>
          </a:p>
        </p:txBody>
      </p:sp>
      <p:sp>
        <p:nvSpPr>
          <p:cNvPr id="7" name="TextBox 6">
            <a:extLst>
              <a:ext uri="{FF2B5EF4-FFF2-40B4-BE49-F238E27FC236}">
                <a16:creationId xmlns:a16="http://schemas.microsoft.com/office/drawing/2014/main" id="{4FC4A08A-D4CF-4273-8FB8-B3BAAD7449D9}"/>
              </a:ext>
            </a:extLst>
          </p:cNvPr>
          <p:cNvSpPr txBox="1"/>
          <p:nvPr userDrawn="1"/>
        </p:nvSpPr>
        <p:spPr>
          <a:xfrm>
            <a:off x="838201" y="36769"/>
            <a:ext cx="10683240" cy="338554"/>
          </a:xfrm>
          <a:prstGeom prst="rect">
            <a:avLst/>
          </a:prstGeom>
          <a:noFill/>
        </p:spPr>
        <p:txBody>
          <a:bodyPr wrap="square" rtlCol="0">
            <a:spAutoFit/>
          </a:bodyPr>
          <a:lstStyle/>
          <a:p>
            <a:r>
              <a:rPr lang="en-US" sz="1600" i="1" dirty="0"/>
              <a:t>Mississippi’s Annual Affordable Housing Conference 2022		 			   </a:t>
            </a:r>
            <a:r>
              <a:rPr lang="en-US" sz="1600" b="0" i="0" dirty="0"/>
              <a:t>CHEERS TO 30 YEARS!</a:t>
            </a:r>
          </a:p>
        </p:txBody>
      </p:sp>
    </p:spTree>
    <p:extLst>
      <p:ext uri="{BB962C8B-B14F-4D97-AF65-F5344CB8AC3E}">
        <p14:creationId xmlns:p14="http://schemas.microsoft.com/office/powerpoint/2010/main" val="1680515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mailto:stewart@ecm.coop"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rrobinson@mississippi.org" TargetMode="External"/><Relationship Id="rId2" Type="http://schemas.openxmlformats.org/officeDocument/2006/relationships/hyperlink" Target="mailto:david.hancock@mshc.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38E5CB-26C9-47FF-BD8E-57B66942BE96}"/>
              </a:ext>
            </a:extLst>
          </p:cNvPr>
          <p:cNvSpPr/>
          <p:nvPr/>
        </p:nvSpPr>
        <p:spPr>
          <a:xfrm>
            <a:off x="-1" y="-1"/>
            <a:ext cx="1787857" cy="685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56BF44-BB58-41BD-BFF3-D5A00474FDF6}"/>
              </a:ext>
            </a:extLst>
          </p:cNvPr>
          <p:cNvSpPr/>
          <p:nvPr/>
        </p:nvSpPr>
        <p:spPr>
          <a:xfrm>
            <a:off x="0" y="0"/>
            <a:ext cx="12192000" cy="7715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icture containing animal, doughnut, donut, sitting&#10;&#10;Description automatically generated">
            <a:extLst>
              <a:ext uri="{FF2B5EF4-FFF2-40B4-BE49-F238E27FC236}">
                <a16:creationId xmlns:a16="http://schemas.microsoft.com/office/drawing/2014/main" id="{3F420E17-49CF-4189-B025-C9A7B27C8497}"/>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l="32041" t="24548" r="1831" b="16852"/>
          <a:stretch/>
        </p:blipFill>
        <p:spPr>
          <a:xfrm>
            <a:off x="0" y="0"/>
            <a:ext cx="5931761" cy="6858000"/>
          </a:xfrm>
          <a:prstGeom prst="rect">
            <a:avLst/>
          </a:prstGeom>
        </p:spPr>
      </p:pic>
      <p:sp>
        <p:nvSpPr>
          <p:cNvPr id="4" name="TextBox 3">
            <a:extLst>
              <a:ext uri="{FF2B5EF4-FFF2-40B4-BE49-F238E27FC236}">
                <a16:creationId xmlns:a16="http://schemas.microsoft.com/office/drawing/2014/main" id="{403A0880-1DD1-43C5-A732-1614FD829012}"/>
              </a:ext>
            </a:extLst>
          </p:cNvPr>
          <p:cNvSpPr txBox="1"/>
          <p:nvPr/>
        </p:nvSpPr>
        <p:spPr>
          <a:xfrm>
            <a:off x="4924425" y="198594"/>
            <a:ext cx="7019925" cy="492443"/>
          </a:xfrm>
          <a:prstGeom prst="rect">
            <a:avLst/>
          </a:prstGeom>
          <a:noFill/>
        </p:spPr>
        <p:txBody>
          <a:bodyPr wrap="square" rtlCol="0">
            <a:spAutoFit/>
          </a:bodyPr>
          <a:lstStyle/>
          <a:p>
            <a:pPr algn="r"/>
            <a:r>
              <a:rPr lang="en-US" sz="2600" i="1" dirty="0"/>
              <a:t>Mississippi’s Annual Affordable Housing Conference 2022</a:t>
            </a:r>
          </a:p>
        </p:txBody>
      </p:sp>
      <p:sp>
        <p:nvSpPr>
          <p:cNvPr id="5" name="TextBox 4">
            <a:extLst>
              <a:ext uri="{FF2B5EF4-FFF2-40B4-BE49-F238E27FC236}">
                <a16:creationId xmlns:a16="http://schemas.microsoft.com/office/drawing/2014/main" id="{8E04DA6D-EEBE-4887-B9D5-399DB1610374}"/>
              </a:ext>
            </a:extLst>
          </p:cNvPr>
          <p:cNvSpPr txBox="1"/>
          <p:nvPr/>
        </p:nvSpPr>
        <p:spPr>
          <a:xfrm>
            <a:off x="5434947" y="945350"/>
            <a:ext cx="6757053" cy="2554545"/>
          </a:xfrm>
          <a:prstGeom prst="rect">
            <a:avLst/>
          </a:prstGeom>
          <a:noFill/>
        </p:spPr>
        <p:txBody>
          <a:bodyPr wrap="square" rtlCol="0">
            <a:spAutoFit/>
          </a:bodyPr>
          <a:lstStyle/>
          <a:p>
            <a:pPr algn="ctr"/>
            <a:r>
              <a:rPr lang="en-US" sz="8000" b="1" dirty="0"/>
              <a:t>CHEERS TO 30 YEARS!</a:t>
            </a:r>
          </a:p>
        </p:txBody>
      </p:sp>
      <p:pic>
        <p:nvPicPr>
          <p:cNvPr id="7" name="Picture 6" descr="A picture containing drawing&#10;&#10;Description automatically generated">
            <a:extLst>
              <a:ext uri="{FF2B5EF4-FFF2-40B4-BE49-F238E27FC236}">
                <a16:creationId xmlns:a16="http://schemas.microsoft.com/office/drawing/2014/main" id="{00D975A5-7B50-40B1-A471-0A7F85FFB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0710" y="5863113"/>
            <a:ext cx="1571628" cy="628651"/>
          </a:xfrm>
          <a:prstGeom prst="rect">
            <a:avLst/>
          </a:prstGeom>
        </p:spPr>
      </p:pic>
      <p:sp>
        <p:nvSpPr>
          <p:cNvPr id="8" name="TextBox 7">
            <a:extLst>
              <a:ext uri="{FF2B5EF4-FFF2-40B4-BE49-F238E27FC236}">
                <a16:creationId xmlns:a16="http://schemas.microsoft.com/office/drawing/2014/main" id="{6403B0F2-F3BA-40D7-93EB-23C11FD81F72}"/>
              </a:ext>
            </a:extLst>
          </p:cNvPr>
          <p:cNvSpPr txBox="1"/>
          <p:nvPr/>
        </p:nvSpPr>
        <p:spPr>
          <a:xfrm>
            <a:off x="5296437" y="3800835"/>
            <a:ext cx="6647913" cy="1754326"/>
          </a:xfrm>
          <a:prstGeom prst="rect">
            <a:avLst/>
          </a:prstGeom>
          <a:noFill/>
        </p:spPr>
        <p:txBody>
          <a:bodyPr wrap="square" rtlCol="0">
            <a:spAutoFit/>
          </a:bodyPr>
          <a:lstStyle/>
          <a:p>
            <a:pPr algn="r"/>
            <a:r>
              <a:rPr lang="en-US" sz="3600" dirty="0"/>
              <a:t>Beau Rivage Resort &amp; Casino</a:t>
            </a:r>
          </a:p>
          <a:p>
            <a:pPr algn="r"/>
            <a:r>
              <a:rPr lang="en-US" sz="3600" dirty="0"/>
              <a:t>Biloxi, MS</a:t>
            </a:r>
          </a:p>
          <a:p>
            <a:pPr algn="r"/>
            <a:r>
              <a:rPr lang="en-US" sz="3600" dirty="0"/>
              <a:t>March 29-31</a:t>
            </a:r>
          </a:p>
        </p:txBody>
      </p:sp>
    </p:spTree>
    <p:extLst>
      <p:ext uri="{BB962C8B-B14F-4D97-AF65-F5344CB8AC3E}">
        <p14:creationId xmlns:p14="http://schemas.microsoft.com/office/powerpoint/2010/main" val="3498307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524124"/>
            <a:ext cx="9144000" cy="3933825"/>
          </a:xfrm>
        </p:spPr>
        <p:txBody>
          <a:bodyPr>
            <a:normAutofit/>
          </a:bodyPr>
          <a:lstStyle/>
          <a:p>
            <a:pPr marL="0" marR="0">
              <a:spcBef>
                <a:spcPts val="0"/>
              </a:spcBef>
              <a:spcAft>
                <a:spcPts val="0"/>
              </a:spcAft>
            </a:pPr>
            <a:r>
              <a:rPr lang="en-US" sz="2000" b="1" dirty="0">
                <a:solidFill>
                  <a:schemeClr val="tx1">
                    <a:lumMod val="50000"/>
                    <a:lumOff val="50000"/>
                  </a:schemeClr>
                </a:solidFill>
                <a:effectLst/>
                <a:latin typeface="Calibri" panose="020F0502020204030204" pitchFamily="34" charset="0"/>
                <a:ea typeface="Calibri" panose="020F0502020204030204" pitchFamily="34" charset="0"/>
              </a:rPr>
              <a:t>Broadband and Narrowing Digital Divide Consultation Addresses For AAP</a:t>
            </a:r>
          </a:p>
          <a:p>
            <a:pPr marL="0" marR="0" algn="l">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Mr. Ron Stewart, VP Communications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Electric Cooperatives of Mississippi</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665 Highland Colony Pkwy.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Ridgeland, MS 39157</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Cooperative Energy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P.O. Box 15849</a:t>
            </a:r>
            <a:br>
              <a:rPr lang="en-US" sz="1800" dirty="0">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Hattiesburg, MS 39404-5849</a:t>
            </a:r>
          </a:p>
          <a:p>
            <a:pPr marL="0" marR="0" algn="l">
              <a:spcBef>
                <a:spcPts val="0"/>
              </a:spcBef>
              <a:spcAft>
                <a:spcPts val="0"/>
              </a:spcAft>
            </a:pPr>
            <a:endParaRPr lang="en-US" sz="1800" dirty="0">
              <a:solidFill>
                <a:srgbClr val="000000"/>
              </a:solidFill>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Fiber Broadband Association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State of Mississippi</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3050 K Street NW, Suite 400</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Washington, DC 20007</a:t>
            </a:r>
            <a:endParaRPr lang="en-US" sz="1800" dirty="0">
              <a:effectLst/>
              <a:latin typeface="Calibri" panose="020F0502020204030204" pitchFamily="34" charset="0"/>
              <a:ea typeface="Calibri" panose="020F0502020204030204" pitchFamily="34" charset="0"/>
            </a:endParaRP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endParaRPr>
          </a:p>
          <a:p>
            <a:pPr algn="just"/>
            <a:endParaRPr lang="en-US" sz="20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7702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343150"/>
            <a:ext cx="9144000" cy="4314825"/>
          </a:xfrm>
        </p:spPr>
        <p:txBody>
          <a:bodyPr>
            <a:normAutofit fontScale="92500" lnSpcReduction="10000"/>
          </a:bodyPr>
          <a:lstStyle/>
          <a:p>
            <a:pPr marL="0" marR="0">
              <a:spcBef>
                <a:spcPts val="0"/>
              </a:spcBef>
              <a:spcAft>
                <a:spcPts val="0"/>
              </a:spcAft>
            </a:pPr>
            <a:r>
              <a:rPr lang="en-US" sz="2000" b="1" dirty="0">
                <a:solidFill>
                  <a:schemeClr val="tx1">
                    <a:lumMod val="50000"/>
                    <a:lumOff val="50000"/>
                  </a:schemeClr>
                </a:solidFill>
                <a:effectLst/>
                <a:latin typeface="Calibri" panose="020F0502020204030204" pitchFamily="34" charset="0"/>
                <a:ea typeface="Calibri" panose="020F0502020204030204" pitchFamily="34" charset="0"/>
              </a:rPr>
              <a:t>Broadband and Narrowing Digital Divide Consultation Addresses For AAP</a:t>
            </a:r>
          </a:p>
          <a:p>
            <a:pPr marL="0" marR="0" algn="l">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Mississippi Broadband Connect Coalition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225 First St., NE # 409</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Washington, DC 39211</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Mississippi Public Service Commission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Northern District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431 W. Main Street, Suite 306</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Tupelo, MS 38804</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Mississippi Public Service Commission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Southern District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1141 Bayview Ave.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Biloxi, MS 39530</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Mississippi Public Service Commission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Central District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kern="1800" dirty="0">
                <a:effectLst/>
                <a:latin typeface="Calibri" panose="020F0502020204030204" pitchFamily="34" charset="0"/>
                <a:ea typeface="Times New Roman" panose="02020603050405020304" pitchFamily="18" charset="0"/>
              </a:rPr>
              <a:t>501 N West St., #201a</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Jackson, MS 39202</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lgn="l">
              <a:spcBef>
                <a:spcPts val="0"/>
              </a:spcBef>
              <a:spcAft>
                <a:spcPts val="0"/>
              </a:spcAft>
            </a:pPr>
            <a:endParaRPr lang="en-US" sz="1800" dirty="0">
              <a:effectLst/>
              <a:latin typeface="Calibri" panose="020F0502020204030204" pitchFamily="34" charset="0"/>
              <a:ea typeface="Calibri" panose="020F0502020204030204" pitchFamily="34" charset="0"/>
            </a:endParaRPr>
          </a:p>
          <a:p>
            <a:pPr algn="just"/>
            <a:endParaRPr lang="en-US" sz="20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9509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343150"/>
            <a:ext cx="9144000" cy="4314825"/>
          </a:xfrm>
        </p:spPr>
        <p:txBody>
          <a:bodyPr>
            <a:normAutofit/>
          </a:bodyPr>
          <a:lstStyle/>
          <a:p>
            <a:pPr marL="0" marR="0">
              <a:spcBef>
                <a:spcPts val="0"/>
              </a:spcBef>
              <a:spcAft>
                <a:spcPts val="0"/>
              </a:spcAft>
            </a:pPr>
            <a:r>
              <a:rPr lang="en-US" sz="2000" b="1"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Natural Hazards Consultation Addresses For AAP</a:t>
            </a:r>
          </a:p>
          <a:p>
            <a:pPr marL="0" marR="0" algn="l">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Mississippi Emergency Management Agency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P.O. Box 5644</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Pearl, MS 39288-5644</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Mr. Tyrone Hickman, Bureau Director</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Public Lands Division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Mississippi Secretary of State Office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P.O. Box 136</a:t>
            </a:r>
            <a:br>
              <a:rPr lang="en-US" sz="1800" dirty="0">
                <a:effectLst/>
                <a:latin typeface="Calibri" panose="020F0502020204030204" pitchFamily="34" charset="0"/>
                <a:ea typeface="Calibri" panose="020F0502020204030204" pitchFamily="34" charset="0"/>
                <a:cs typeface="Calibri" panose="020F0502020204030204" pitchFamily="34" charset="0"/>
              </a:rPr>
            </a:br>
            <a:r>
              <a:rPr lang="en-US" sz="1800" dirty="0">
                <a:effectLst/>
                <a:latin typeface="Calibri" panose="020F0502020204030204" pitchFamily="34" charset="0"/>
                <a:ea typeface="Calibri" panose="020F0502020204030204" pitchFamily="34" charset="0"/>
                <a:cs typeface="Calibri" panose="020F0502020204030204" pitchFamily="34" charset="0"/>
              </a:rPr>
              <a:t>Jackson, MS 39205-0136</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Department of the Army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Vicksburg District Corps of Engineers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4155 Clay Street</a:t>
            </a:r>
          </a:p>
          <a:p>
            <a:pPr marL="0" marR="0">
              <a:spcBef>
                <a:spcPts val="0"/>
              </a:spcBef>
              <a:spcAft>
                <a:spcPts val="0"/>
              </a:spcAft>
            </a:pPr>
            <a:r>
              <a:rPr lang="en-US" sz="1800" dirty="0">
                <a:latin typeface="Calibri" panose="020F0502020204030204" pitchFamily="34" charset="0"/>
                <a:ea typeface="Calibri" panose="020F0502020204030204" pitchFamily="34" charset="0"/>
                <a:cs typeface="Calibri" panose="020F0502020204030204" pitchFamily="34" charset="0"/>
              </a:rPr>
              <a:t>Vic</a:t>
            </a:r>
            <a:r>
              <a:rPr lang="en-US" sz="1800" dirty="0">
                <a:effectLst/>
                <a:latin typeface="Calibri" panose="020F0502020204030204" pitchFamily="34" charset="0"/>
                <a:ea typeface="Calibri" panose="020F0502020204030204" pitchFamily="34" charset="0"/>
                <a:cs typeface="Calibri" panose="020F0502020204030204" pitchFamily="34" charset="0"/>
              </a:rPr>
              <a:t>ksburg, MS 39183-3435</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08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343150"/>
            <a:ext cx="9144000" cy="4314825"/>
          </a:xfrm>
        </p:spPr>
        <p:txBody>
          <a:bodyPr>
            <a:normAutofit/>
          </a:bodyPr>
          <a:lstStyle/>
          <a:p>
            <a:pPr marL="0" marR="0">
              <a:spcBef>
                <a:spcPts val="0"/>
              </a:spcBef>
              <a:spcAft>
                <a:spcPts val="0"/>
              </a:spcAft>
            </a:pPr>
            <a:r>
              <a:rPr lang="en-US" sz="2000" b="1"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Natural Hazards Consultation Addresses For AAP</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Department of the Army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Mobile District Corps of Engineers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218 Summit Parkway, Suite 222</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Homewood, AL 35209</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Mississippi Department of Environmental Quality</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Office of Pollution Control</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P.O. Box 2261</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Jackson, MS 39205</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Mississippi Department of </a:t>
            </a:r>
            <a:r>
              <a:rPr lang="en-US" sz="1800" dirty="0">
                <a:latin typeface="Calibri" panose="020F0502020204030204" pitchFamily="34" charset="0"/>
                <a:ea typeface="Calibri" panose="020F0502020204030204" pitchFamily="34" charset="0"/>
                <a:cs typeface="Calibri" panose="020F0502020204030204" pitchFamily="34" charset="0"/>
              </a:rPr>
              <a:t>Marine Resources</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1141 Bayview Avenue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Biloxi, Mississippi 39530</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8949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E92B0C1-3EB2-4945-BEE4-E9DF8AE453A0}"/>
              </a:ext>
            </a:extLst>
          </p:cNvPr>
          <p:cNvPicPr>
            <a:picLocks noGrp="1" noChangeAspect="1"/>
          </p:cNvPicPr>
          <p:nvPr>
            <p:ph idx="1"/>
          </p:nvPr>
        </p:nvPicPr>
        <p:blipFill>
          <a:blip r:embed="rId2"/>
          <a:stretch>
            <a:fillRect/>
          </a:stretch>
        </p:blipFill>
        <p:spPr>
          <a:xfrm>
            <a:off x="939619" y="3130550"/>
            <a:ext cx="10948689" cy="3503930"/>
          </a:xfrm>
        </p:spPr>
      </p:pic>
      <p:pic>
        <p:nvPicPr>
          <p:cNvPr id="5" name="Picture 4">
            <a:extLst>
              <a:ext uri="{FF2B5EF4-FFF2-40B4-BE49-F238E27FC236}">
                <a16:creationId xmlns:a16="http://schemas.microsoft.com/office/drawing/2014/main" id="{03B8E1D4-CC87-4EE7-B0D6-C6F75ACA2863}"/>
              </a:ext>
            </a:extLst>
          </p:cNvPr>
          <p:cNvPicPr>
            <a:picLocks noChangeAspect="1"/>
          </p:cNvPicPr>
          <p:nvPr/>
        </p:nvPicPr>
        <p:blipFill>
          <a:blip r:embed="rId3"/>
          <a:stretch>
            <a:fillRect/>
          </a:stretch>
        </p:blipFill>
        <p:spPr>
          <a:xfrm>
            <a:off x="3199831" y="402591"/>
            <a:ext cx="5537769" cy="2727959"/>
          </a:xfrm>
          <a:prstGeom prst="rect">
            <a:avLst/>
          </a:prstGeom>
        </p:spPr>
      </p:pic>
    </p:spTree>
    <p:extLst>
      <p:ext uri="{BB962C8B-B14F-4D97-AF65-F5344CB8AC3E}">
        <p14:creationId xmlns:p14="http://schemas.microsoft.com/office/powerpoint/2010/main" val="2554511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689B-AE91-47FD-815D-FBCA62E3C571}"/>
              </a:ext>
            </a:extLst>
          </p:cNvPr>
          <p:cNvSpPr>
            <a:spLocks noGrp="1"/>
          </p:cNvSpPr>
          <p:nvPr>
            <p:ph type="title"/>
          </p:nvPr>
        </p:nvSpPr>
        <p:spPr/>
        <p:txBody>
          <a:bodyPr>
            <a:normAutofit/>
          </a:bodyPr>
          <a:lstStyle/>
          <a:p>
            <a:pPr algn="ctr"/>
            <a:r>
              <a:rPr lang="en-US" sz="4400" b="1" i="0" u="none" strike="noStrike" baseline="0" dirty="0">
                <a:solidFill>
                  <a:srgbClr val="30637D"/>
                </a:solidFill>
                <a:latin typeface="MenoBanner"/>
              </a:rPr>
              <a:t>State of Mississippi Broadband Providers</a:t>
            </a:r>
            <a:endParaRPr lang="en-US" dirty="0"/>
          </a:p>
        </p:txBody>
      </p:sp>
      <p:sp>
        <p:nvSpPr>
          <p:cNvPr id="3" name="Content Placeholder 2">
            <a:extLst>
              <a:ext uri="{FF2B5EF4-FFF2-40B4-BE49-F238E27FC236}">
                <a16:creationId xmlns:a16="http://schemas.microsoft.com/office/drawing/2014/main" id="{CA58F88E-271F-412B-8730-3F32E4193084}"/>
              </a:ext>
            </a:extLst>
          </p:cNvPr>
          <p:cNvSpPr>
            <a:spLocks noGrp="1"/>
          </p:cNvSpPr>
          <p:nvPr>
            <p:ph idx="1"/>
          </p:nvPr>
        </p:nvSpPr>
        <p:spPr>
          <a:xfrm>
            <a:off x="1733550" y="1825624"/>
            <a:ext cx="9620250" cy="4899025"/>
          </a:xfrm>
        </p:spPr>
        <p:txBody>
          <a:bodyPr>
            <a:noAutofit/>
          </a:bodyPr>
          <a:lstStyle/>
          <a:p>
            <a:pPr marL="0" indent="0" algn="just">
              <a:buNone/>
            </a:pPr>
            <a:r>
              <a:rPr lang="en-US" sz="1800" b="0" i="0" u="none" strike="noStrike" baseline="0" dirty="0">
                <a:solidFill>
                  <a:srgbClr val="000000"/>
                </a:solidFill>
                <a:latin typeface="Calibri" panose="020F0502020204030204" pitchFamily="34" charset="0"/>
                <a:cs typeface="Calibri" panose="020F0502020204030204" pitchFamily="34" charset="0"/>
              </a:rPr>
              <a:t>The Mississippi Home Corporation (MHC) and the Mississippi Development Authority (MDA) are the State of Mississippi’s Housing and Finance Agency and Economic and Community Development Agency, respectively. Both receive direct allocations of funding from the U.S. Department of Housing and Urban Development (HUD) for Community Development and affordable housing activities annually. Each year, the State of Mississippi is required to complete an Annual Action Plan for HUD on how funds will be used. Beginning in 2020, HUD began requiring the State of Mississippi to gather input from stakeholders to incorporate the consideration of resilience to broadband needs into the planning process. As a Community Planning and Development (CPD) grantee of HUD, the State must evaluate the availability of broadband access to set informed priorities for actions and uses of funds. If the evaluations demonstrate need, the State must consider how to address that need, including considering the use of HUD funds. Consultation requirements must include public or private broadband internet service providers, and public or private organizations engaged in narrowing the digital divide. The State must identify the broadband needs of housing occupied by low- and moderate-income households based on an analysis of data, identified by the jurisdiction, for its low- and moderate-income neighborhoods. Your organization has been identified as a stakeholder that can help provide the State of Mississippi with information related to these needs. Please respond to this memorandum with any information that you are permitted to share. If you have any questions, please do not hesitate to contact </a:t>
            </a:r>
            <a:r>
              <a:rPr lang="en-US" sz="1800" b="0" i="0" u="none" strike="noStrike" baseline="0" dirty="0">
                <a:solidFill>
                  <a:srgbClr val="0563C2"/>
                </a:solidFill>
                <a:latin typeface="Calibri" panose="020F0502020204030204" pitchFamily="34" charset="0"/>
                <a:cs typeface="Calibri" panose="020F0502020204030204" pitchFamily="34" charset="0"/>
              </a:rPr>
              <a:t>david.hancock@mshc.com</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4950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B8E1D4-CC87-4EE7-B0D6-C6F75ACA2863}"/>
              </a:ext>
            </a:extLst>
          </p:cNvPr>
          <p:cNvPicPr>
            <a:picLocks noChangeAspect="1"/>
          </p:cNvPicPr>
          <p:nvPr/>
        </p:nvPicPr>
        <p:blipFill>
          <a:blip r:embed="rId2"/>
          <a:stretch>
            <a:fillRect/>
          </a:stretch>
        </p:blipFill>
        <p:spPr>
          <a:xfrm>
            <a:off x="3199831" y="402591"/>
            <a:ext cx="5537769" cy="2727959"/>
          </a:xfrm>
          <a:prstGeom prst="rect">
            <a:avLst/>
          </a:prstGeom>
        </p:spPr>
      </p:pic>
      <p:pic>
        <p:nvPicPr>
          <p:cNvPr id="6" name="Content Placeholder 5">
            <a:extLst>
              <a:ext uri="{FF2B5EF4-FFF2-40B4-BE49-F238E27FC236}">
                <a16:creationId xmlns:a16="http://schemas.microsoft.com/office/drawing/2014/main" id="{49582CC7-59F9-4383-8093-8E1A797F481C}"/>
              </a:ext>
            </a:extLst>
          </p:cNvPr>
          <p:cNvPicPr>
            <a:picLocks noGrp="1" noChangeAspect="1"/>
          </p:cNvPicPr>
          <p:nvPr>
            <p:ph idx="1"/>
          </p:nvPr>
        </p:nvPicPr>
        <p:blipFill>
          <a:blip r:embed="rId3"/>
          <a:stretch>
            <a:fillRect/>
          </a:stretch>
        </p:blipFill>
        <p:spPr>
          <a:xfrm>
            <a:off x="1052118" y="3130550"/>
            <a:ext cx="11139882" cy="3534157"/>
          </a:xfrm>
        </p:spPr>
      </p:pic>
    </p:spTree>
    <p:extLst>
      <p:ext uri="{BB962C8B-B14F-4D97-AF65-F5344CB8AC3E}">
        <p14:creationId xmlns:p14="http://schemas.microsoft.com/office/powerpoint/2010/main" val="411355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689B-AE91-47FD-815D-FBCA62E3C571}"/>
              </a:ext>
            </a:extLst>
          </p:cNvPr>
          <p:cNvSpPr>
            <a:spLocks noGrp="1"/>
          </p:cNvSpPr>
          <p:nvPr>
            <p:ph type="title"/>
          </p:nvPr>
        </p:nvSpPr>
        <p:spPr/>
        <p:txBody>
          <a:bodyPr>
            <a:normAutofit/>
          </a:bodyPr>
          <a:lstStyle/>
          <a:p>
            <a:pPr algn="ctr"/>
            <a:r>
              <a:rPr lang="en-US" sz="4400" b="1" i="0" u="none" strike="noStrike" baseline="0" dirty="0">
                <a:solidFill>
                  <a:srgbClr val="30637D"/>
                </a:solidFill>
                <a:latin typeface="MenoBanner"/>
              </a:rPr>
              <a:t>State of Mississippi </a:t>
            </a:r>
            <a:br>
              <a:rPr lang="en-US" sz="4400" b="1" i="0" u="none" strike="noStrike" baseline="0" dirty="0">
                <a:solidFill>
                  <a:srgbClr val="30637D"/>
                </a:solidFill>
                <a:latin typeface="MenoBanner"/>
              </a:rPr>
            </a:br>
            <a:r>
              <a:rPr lang="en-US" sz="4400" b="1" i="0" u="none" strike="noStrike" baseline="0" dirty="0">
                <a:solidFill>
                  <a:srgbClr val="30637D"/>
                </a:solidFill>
                <a:latin typeface="MenoBanner"/>
              </a:rPr>
              <a:t>Natural Hazards Providers</a:t>
            </a:r>
            <a:endParaRPr lang="en-US" dirty="0"/>
          </a:p>
        </p:txBody>
      </p:sp>
      <p:sp>
        <p:nvSpPr>
          <p:cNvPr id="3" name="Content Placeholder 2">
            <a:extLst>
              <a:ext uri="{FF2B5EF4-FFF2-40B4-BE49-F238E27FC236}">
                <a16:creationId xmlns:a16="http://schemas.microsoft.com/office/drawing/2014/main" id="{CA58F88E-271F-412B-8730-3F32E4193084}"/>
              </a:ext>
            </a:extLst>
          </p:cNvPr>
          <p:cNvSpPr>
            <a:spLocks noGrp="1"/>
          </p:cNvSpPr>
          <p:nvPr>
            <p:ph idx="1"/>
          </p:nvPr>
        </p:nvSpPr>
        <p:spPr>
          <a:xfrm>
            <a:off x="1600200" y="1825625"/>
            <a:ext cx="9753600" cy="4667250"/>
          </a:xfrm>
        </p:spPr>
        <p:txBody>
          <a:bodyPr>
            <a:noAutofit/>
          </a:bodyPr>
          <a:lstStyle/>
          <a:p>
            <a:pPr marL="0" indent="0" algn="just">
              <a:buNone/>
            </a:pPr>
            <a:r>
              <a:rPr lang="en-US" sz="1800" b="0" i="0" u="none" strike="noStrike" baseline="0" dirty="0">
                <a:solidFill>
                  <a:srgbClr val="000000"/>
                </a:solidFill>
                <a:latin typeface="Calibri" panose="020F0502020204030204" pitchFamily="34" charset="0"/>
                <a:cs typeface="Calibri" panose="020F0502020204030204" pitchFamily="34" charset="0"/>
              </a:rPr>
              <a:t>The Mississippi Home Corporation (MHC) and the Mississippi Development Authority (MDA) are the State of Mississippi’s Housing and Finance Agency and Economic and Community Development Agency, respectively. Both receive direct allocations of funding from the U.S. Department of Housing and Urban Development (HUD) for Community Development and affordable housing activities annually. Each year, the State of Mississippi is required to complete an Annual Action Plan for HUD on how funds will be used. Beginning in 2020, HUD began requiring the State of Mississippi to gather input from stakeholders to incorporate the consideration of resilience to natural hazards into the planning process. As a Community Planning and Development (CPD) grantee of HUD, the State must evaluate the vulnerability of housing occupied by low- and moderate-income households to natural hazard risks taking care to anticipate how risks will increase due to changing environmental conditions. If the evaluations demonstrate need, the State must consider how to address that need, including considering the use of HUD funds. Consultation requirements must include agencies whose primary responsibilities include the management of flood prone areas, public land, or water resources, and emergency management agencies. Your organization has been identified as a stakeholder that can help provide the State of Mississippi with information related to these risks. Please respond to this memorandum with any information that you are permitted to share. If you have any questions, please do not hesitate to contact </a:t>
            </a:r>
            <a:r>
              <a:rPr lang="en-US" sz="1800" b="0" i="0" u="none" strike="noStrike" baseline="0" dirty="0">
                <a:solidFill>
                  <a:srgbClr val="0563C2"/>
                </a:solidFill>
                <a:latin typeface="Calibri" panose="020F0502020204030204" pitchFamily="34" charset="0"/>
                <a:cs typeface="Calibri" panose="020F0502020204030204" pitchFamily="34" charset="0"/>
              </a:rPr>
              <a:t>david.hancock@mshc.com</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1060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9324-B68D-4B18-B8ED-3BBAE580A1C9}"/>
              </a:ext>
            </a:extLst>
          </p:cNvPr>
          <p:cNvSpPr>
            <a:spLocks noGrp="1"/>
          </p:cNvSpPr>
          <p:nvPr>
            <p:ph type="title"/>
          </p:nvPr>
        </p:nvSpPr>
        <p:spPr>
          <a:xfrm>
            <a:off x="838200" y="590550"/>
            <a:ext cx="10515600" cy="1724025"/>
          </a:xfrm>
        </p:spPr>
        <p:txBody>
          <a:bodyPr>
            <a:normAutofit fontScale="90000"/>
          </a:bodyPr>
          <a:lstStyle/>
          <a:p>
            <a:pPr marL="0" marR="0" algn="ctr">
              <a:spcBef>
                <a:spcPts val="0"/>
              </a:spcBef>
              <a:spcAft>
                <a:spcPts val="0"/>
              </a:spcAft>
            </a:pPr>
            <a:br>
              <a:rPr lang="en-US" sz="4000" b="1" dirty="0">
                <a:effectLst/>
                <a:latin typeface="Calibri" panose="020F0502020204030204" pitchFamily="34" charset="0"/>
                <a:ea typeface="Calibri" panose="020F0502020204030204" pitchFamily="34" charset="0"/>
                <a:cs typeface="Calibri" panose="020F0502020204030204" pitchFamily="34"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Broadband in Mississippi</a:t>
            </a:r>
            <a:br>
              <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2021 Annual Action Plan, Section AP-10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3EC8B7D-8DFF-4E9F-95D2-8031144B394D}"/>
              </a:ext>
            </a:extLst>
          </p:cNvPr>
          <p:cNvSpPr>
            <a:spLocks noGrp="1"/>
          </p:cNvSpPr>
          <p:nvPr>
            <p:ph idx="1"/>
          </p:nvPr>
        </p:nvSpPr>
        <p:spPr>
          <a:xfrm>
            <a:off x="1781174" y="2155032"/>
            <a:ext cx="9420225" cy="3931443"/>
          </a:xfrm>
        </p:spPr>
        <p:txBody>
          <a:bodyPr>
            <a:normAutofit/>
          </a:bodyPr>
          <a:lstStyle/>
          <a:p>
            <a:pPr marL="0" marR="0" indent="0" algn="just">
              <a:spcBef>
                <a:spcPts val="0"/>
              </a:spcBef>
              <a:spcAft>
                <a:spcPts val="0"/>
              </a:spcAft>
              <a:buNone/>
            </a:pPr>
            <a:r>
              <a:rPr lang="en-US" sz="24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Broadband is critical to our nation’s economy and way of life. The pandemic has made the internet even more crucial, as many Americans are now attending school, going to work, and receiving health care online. Mississippi has 112 internet providers operating within the state.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July 2020, Mississippi Today reported that Mississippi became the 42nd well-connected state, having 91% of the population with access to broadband speeds of 25 Mbps or beyond. Generally, the most well-known internet connection types in rural areas are DSL, cable, and satellite. </a:t>
            </a:r>
          </a:p>
          <a:p>
            <a:pPr marL="0" marR="0" indent="0">
              <a:spcBef>
                <a:spcPts val="0"/>
              </a:spcBef>
              <a:spcAft>
                <a:spcPts val="0"/>
              </a:spcAft>
              <a:buNone/>
            </a:pPr>
            <a:endPar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326897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9324-B68D-4B18-B8ED-3BBAE580A1C9}"/>
              </a:ext>
            </a:extLst>
          </p:cNvPr>
          <p:cNvSpPr>
            <a:spLocks noGrp="1"/>
          </p:cNvSpPr>
          <p:nvPr>
            <p:ph type="title"/>
          </p:nvPr>
        </p:nvSpPr>
        <p:spPr>
          <a:xfrm>
            <a:off x="838200" y="590550"/>
            <a:ext cx="10515600" cy="1724025"/>
          </a:xfrm>
        </p:spPr>
        <p:txBody>
          <a:bodyPr>
            <a:normAutofit fontScale="90000"/>
          </a:bodyPr>
          <a:lstStyle/>
          <a:p>
            <a:pPr marL="0" marR="0" algn="ctr">
              <a:spcBef>
                <a:spcPts val="0"/>
              </a:spcBef>
              <a:spcAft>
                <a:spcPts val="0"/>
              </a:spcAft>
            </a:pPr>
            <a:br>
              <a:rPr lang="en-US" sz="4000" b="1" dirty="0">
                <a:effectLst/>
                <a:latin typeface="Calibri" panose="020F0502020204030204" pitchFamily="34" charset="0"/>
                <a:ea typeface="Calibri" panose="020F0502020204030204" pitchFamily="34" charset="0"/>
                <a:cs typeface="Calibri" panose="020F0502020204030204" pitchFamily="34"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Broadband in Mississippi</a:t>
            </a:r>
            <a:br>
              <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2021 Annual Action Plan, Section AP-10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3EC8B7D-8DFF-4E9F-95D2-8031144B394D}"/>
              </a:ext>
            </a:extLst>
          </p:cNvPr>
          <p:cNvSpPr>
            <a:spLocks noGrp="1"/>
          </p:cNvSpPr>
          <p:nvPr>
            <p:ph idx="1"/>
          </p:nvPr>
        </p:nvSpPr>
        <p:spPr>
          <a:xfrm>
            <a:off x="1781174" y="2155033"/>
            <a:ext cx="9420225" cy="4245768"/>
          </a:xfrm>
        </p:spPr>
        <p:txBody>
          <a:bodyPr>
            <a:normAutofit/>
          </a:bodyPr>
          <a:lstStyle/>
          <a:p>
            <a:pPr marL="0" marR="0" indent="0" algn="just">
              <a:spcBef>
                <a:spcPts val="0"/>
              </a:spcBef>
              <a:spcAft>
                <a:spcPts val="0"/>
              </a:spcAft>
              <a:buNone/>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Mississippi Public Utilities were awarded $66 million in grants for areas that have few or no high-speed internet options in July 2020. According to the Clarion Ledger, the bulk of the federal grant money went to rural electric cooperatives, which now will also serve as the primary internet providers in their regions. State lawmakers also passed a bill which authorized $75 million to build high-speed Internet to the most underserved areas of the state. Of that pot of money, $65 million is reserved for the state’s customer-owned electric power cooperatives, and $10 million is set aside for private providers. In 2019, the Mississippi Legislature passed the Broadband Enabling Act to allow the state’s electric cooperatives to begin offering broadband services.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710059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743200"/>
            <a:ext cx="9144000" cy="3790950"/>
          </a:xfrm>
        </p:spPr>
        <p:txBody>
          <a:bodyPr/>
          <a:lstStyle/>
          <a:p>
            <a:pPr algn="just"/>
            <a:r>
              <a:rPr lang="en-US" sz="3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State of Mississippi developed its Five-Year Consolidated Plan in the 2020 program year, covering 2020 - 2024, in response to the U.S. Department of Housing and Urban Development's (HUD's) consolidation of the planning and application aspects of HUD Programs.  The Consolidated Plan requires that the State submit annually its Annual Action Plan. </a:t>
            </a:r>
          </a:p>
          <a:p>
            <a:pPr algn="just"/>
            <a:endParaRPr lang="en-US" sz="18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8061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9324-B68D-4B18-B8ED-3BBAE580A1C9}"/>
              </a:ext>
            </a:extLst>
          </p:cNvPr>
          <p:cNvSpPr>
            <a:spLocks noGrp="1"/>
          </p:cNvSpPr>
          <p:nvPr>
            <p:ph type="title"/>
          </p:nvPr>
        </p:nvSpPr>
        <p:spPr>
          <a:xfrm>
            <a:off x="838200" y="590550"/>
            <a:ext cx="10515600" cy="1724025"/>
          </a:xfrm>
        </p:spPr>
        <p:txBody>
          <a:bodyPr>
            <a:normAutofit fontScale="90000"/>
          </a:bodyPr>
          <a:lstStyle/>
          <a:p>
            <a:pPr marL="0" marR="0" algn="ctr">
              <a:spcBef>
                <a:spcPts val="0"/>
              </a:spcBef>
              <a:spcAft>
                <a:spcPts val="0"/>
              </a:spcAft>
            </a:pPr>
            <a:br>
              <a:rPr lang="en-US" sz="4000" b="1" dirty="0">
                <a:effectLst/>
                <a:latin typeface="Calibri" panose="020F0502020204030204" pitchFamily="34" charset="0"/>
                <a:ea typeface="Calibri" panose="020F0502020204030204" pitchFamily="34" charset="0"/>
                <a:cs typeface="Calibri" panose="020F0502020204030204" pitchFamily="34"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Broadband in Mississippi</a:t>
            </a:r>
            <a:br>
              <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2021 Annual Action Plan, Section AP-10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3EC8B7D-8DFF-4E9F-95D2-8031144B394D}"/>
              </a:ext>
            </a:extLst>
          </p:cNvPr>
          <p:cNvSpPr>
            <a:spLocks noGrp="1"/>
          </p:cNvSpPr>
          <p:nvPr>
            <p:ph idx="1"/>
          </p:nvPr>
        </p:nvSpPr>
        <p:spPr>
          <a:xfrm>
            <a:off x="1781174" y="2155032"/>
            <a:ext cx="9420225" cy="4474368"/>
          </a:xfrm>
        </p:spPr>
        <p:txBody>
          <a:bodyPr>
            <a:normAutofit lnSpcReduction="10000"/>
          </a:bodyPr>
          <a:lstStyle/>
          <a:p>
            <a:pPr marL="0" marR="0" indent="0" algn="just">
              <a:spcBef>
                <a:spcPts val="0"/>
              </a:spcBef>
              <a:spcAft>
                <a:spcPts val="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Mississippi has 26 member-owned electric power associations known as Electric Cooperatives. These associations distribute electricity to more than 1.8M Mississippians and maintain more than 95,000 miles of distribution line. The ECM contact person is </a:t>
            </a:r>
            <a:r>
              <a:rPr lang="en-US" sz="24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2"/>
              </a:rPr>
              <a:t>stewart@ecm.coop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According to Mississippi Today in July 2020, Mississippi had the largest expansion of fiber to the home, broadband in America according to Northern District Public Service Commissioner Brandon Presley. </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2020, 2,765 miles of fiber optic cable passing by 28,447 homes and businesses are slated to be installed. And in 2021, another 1,980 miles of fiber was scheduled to be installed, passing by 17,309 homes and businesses. The Legislature requires the internet that will be installed using the CARES Act funds to provide 100 megabits download and upload speeds.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759366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9324-B68D-4B18-B8ED-3BBAE580A1C9}"/>
              </a:ext>
            </a:extLst>
          </p:cNvPr>
          <p:cNvSpPr>
            <a:spLocks noGrp="1"/>
          </p:cNvSpPr>
          <p:nvPr>
            <p:ph type="title"/>
          </p:nvPr>
        </p:nvSpPr>
        <p:spPr>
          <a:xfrm>
            <a:off x="838200" y="590550"/>
            <a:ext cx="10515600" cy="1724025"/>
          </a:xfrm>
        </p:spPr>
        <p:txBody>
          <a:bodyPr>
            <a:normAutofit fontScale="90000"/>
          </a:bodyPr>
          <a:lstStyle/>
          <a:p>
            <a:pPr marL="0" marR="0" algn="ctr">
              <a:spcBef>
                <a:spcPts val="0"/>
              </a:spcBef>
              <a:spcAft>
                <a:spcPts val="0"/>
              </a:spcAft>
            </a:pPr>
            <a:br>
              <a:rPr lang="en-US" sz="4000" b="1" dirty="0">
                <a:effectLst/>
                <a:latin typeface="Calibri" panose="020F0502020204030204" pitchFamily="34" charset="0"/>
                <a:ea typeface="Calibri" panose="020F0502020204030204" pitchFamily="34" charset="0"/>
                <a:cs typeface="Calibri" panose="020F0502020204030204" pitchFamily="34"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Broadband in Mississippi</a:t>
            </a:r>
            <a:br>
              <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2021 Annual Action Plan, Section AP-10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3EC8B7D-8DFF-4E9F-95D2-8031144B394D}"/>
              </a:ext>
            </a:extLst>
          </p:cNvPr>
          <p:cNvSpPr>
            <a:spLocks noGrp="1"/>
          </p:cNvSpPr>
          <p:nvPr>
            <p:ph idx="1"/>
          </p:nvPr>
        </p:nvSpPr>
        <p:spPr>
          <a:xfrm>
            <a:off x="1781174" y="2155032"/>
            <a:ext cx="9420225" cy="4341018"/>
          </a:xfrm>
        </p:spPr>
        <p:txBody>
          <a:bodyPr>
            <a:normAutofit/>
          </a:bodyPr>
          <a:lstStyle/>
          <a:p>
            <a:pPr marL="0" marR="0" indent="0" algn="just">
              <a:spcBef>
                <a:spcPts val="0"/>
              </a:spcBef>
              <a:spcAft>
                <a:spcPts val="0"/>
              </a:spcAft>
              <a:buNone/>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addition to the state grants, Mississippi is also in line to receive as much as $940 million during the next 10 years in federal Rural Digital Opportunity funds. That money comes from a small federal tax customers pay on their phone bills. More recently, the funds have been used to build cell phone towers in rural areas.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400" dirty="0">
                <a:effectLst/>
                <a:latin typeface="Calibri" panose="020F0502020204030204" pitchFamily="34" charset="0"/>
                <a:ea typeface="Times New Roman" panose="02020603050405020304" pitchFamily="18" charset="0"/>
                <a:cs typeface="Calibri" panose="020F0502020204030204" pitchFamily="34" charset="0"/>
              </a:rPr>
              <a:t>These recent actions could help Mississippi move up the list of states in offering high speed internet accessibility. The </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potential impact of the federal funds could mean upwards of 223,152 additional homes and businesses could receive high speed internet based on the money the state could receive over a 10-year period from the federal Rural Digital Opportunity program.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468317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9324-B68D-4B18-B8ED-3BBAE580A1C9}"/>
              </a:ext>
            </a:extLst>
          </p:cNvPr>
          <p:cNvSpPr>
            <a:spLocks noGrp="1"/>
          </p:cNvSpPr>
          <p:nvPr>
            <p:ph type="title"/>
          </p:nvPr>
        </p:nvSpPr>
        <p:spPr>
          <a:xfrm>
            <a:off x="838200" y="590550"/>
            <a:ext cx="10515600" cy="1724025"/>
          </a:xfrm>
        </p:spPr>
        <p:txBody>
          <a:bodyPr>
            <a:normAutofit fontScale="90000"/>
          </a:bodyPr>
          <a:lstStyle/>
          <a:p>
            <a:pPr marL="0" marR="0" algn="ctr">
              <a:spcBef>
                <a:spcPts val="0"/>
              </a:spcBef>
              <a:spcAft>
                <a:spcPts val="0"/>
              </a:spcAft>
            </a:pPr>
            <a:br>
              <a:rPr lang="en-US" sz="4000" b="1" dirty="0">
                <a:effectLst/>
                <a:latin typeface="Calibri" panose="020F0502020204030204" pitchFamily="34" charset="0"/>
                <a:ea typeface="Calibri" panose="020F0502020204030204" pitchFamily="34" charset="0"/>
                <a:cs typeface="Calibri" panose="020F0502020204030204" pitchFamily="34"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Broadband in Mississippi</a:t>
            </a:r>
            <a:br>
              <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2021 Annual Action Plan, Section AP-10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3EC8B7D-8DFF-4E9F-95D2-8031144B394D}"/>
              </a:ext>
            </a:extLst>
          </p:cNvPr>
          <p:cNvSpPr>
            <a:spLocks noGrp="1"/>
          </p:cNvSpPr>
          <p:nvPr>
            <p:ph idx="1"/>
          </p:nvPr>
        </p:nvSpPr>
        <p:spPr>
          <a:xfrm>
            <a:off x="1771649" y="2031207"/>
            <a:ext cx="9420225" cy="4702968"/>
          </a:xfrm>
        </p:spPr>
        <p:txBody>
          <a:bodyPr>
            <a:normAutofit/>
          </a:bodyPr>
          <a:lstStyle/>
          <a:p>
            <a:pPr marL="0" indent="0" algn="just">
              <a:buNone/>
            </a:pPr>
            <a:r>
              <a:rPr lang="en-US" sz="2400" dirty="0">
                <a:effectLst/>
                <a:latin typeface="Calibri" panose="020F0502020204030204" pitchFamily="34" charset="0"/>
                <a:ea typeface="Calibri" panose="020F0502020204030204" pitchFamily="34" charset="0"/>
                <a:cs typeface="Calibri" panose="020F0502020204030204" pitchFamily="34" charset="0"/>
              </a:rPr>
              <a:t>In December 2020, Senator Roger Wicker asked the </a:t>
            </a:r>
            <a:r>
              <a:rPr lang="en-US"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Federal Communication Commission (FCC) to speed up the delivery of federal funding for Mississippi. The FCC recognized this disparity last year by launching the Rural Digital Opportunity Fund (RDOF), a program aimed at closing the digital divide between rural and urban America. This fund will provide $20 billion to deploy broadband in rural communities over the next decade. Deployment funds are awarded to private-sector companies through two separate auctions. According to </a:t>
            </a:r>
            <a:r>
              <a:rPr lang="en-US" sz="2400" dirty="0" err="1">
                <a:effectLst/>
                <a:latin typeface="Calibri" panose="020F0502020204030204" pitchFamily="34" charset="0"/>
                <a:ea typeface="Calibri" panose="020F0502020204030204" pitchFamily="34" charset="0"/>
                <a:cs typeface="Calibri" panose="020F0502020204030204" pitchFamily="34" charset="0"/>
              </a:rPr>
              <a:t>Ya’ll</a:t>
            </a:r>
            <a:r>
              <a:rPr lang="en-US" sz="2400" dirty="0">
                <a:effectLst/>
                <a:latin typeface="Calibri" panose="020F0502020204030204" pitchFamily="34" charset="0"/>
                <a:ea typeface="Calibri" panose="020F0502020204030204" pitchFamily="34" charset="0"/>
                <a:cs typeface="Calibri" panose="020F0502020204030204" pitchFamily="34" charset="0"/>
              </a:rPr>
              <a:t> Politics on December 7, 2020, the FCC </a:t>
            </a:r>
            <a:r>
              <a:rPr lang="en-US" sz="24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announced the results of a competitive auction in which private-sector companies bid for the opportunity to supply broadband to rural communities. Mississippi received an award of $495 million for these efforts – second only to California, the nation’s most populous state. This means one out of every 18 dollars from this auction will go to Mississippi’s broadband deployment efforts.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217648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9324-B68D-4B18-B8ED-3BBAE580A1C9}"/>
              </a:ext>
            </a:extLst>
          </p:cNvPr>
          <p:cNvSpPr>
            <a:spLocks noGrp="1"/>
          </p:cNvSpPr>
          <p:nvPr>
            <p:ph type="title"/>
          </p:nvPr>
        </p:nvSpPr>
        <p:spPr>
          <a:xfrm>
            <a:off x="838200" y="447675"/>
            <a:ext cx="10515600" cy="1714500"/>
          </a:xfrm>
        </p:spPr>
        <p:txBody>
          <a:bodyPr>
            <a:normAutofit fontScale="90000"/>
          </a:bodyPr>
          <a:lstStyle/>
          <a:p>
            <a:pPr marL="0" marR="0" algn="ctr">
              <a:spcBef>
                <a:spcPts val="0"/>
              </a:spcBef>
              <a:spcAft>
                <a:spcPts val="0"/>
              </a:spcAft>
            </a:pPr>
            <a:br>
              <a:rPr lang="en-US" sz="4000" b="1" dirty="0">
                <a:effectLst/>
                <a:latin typeface="Calibri" panose="020F0502020204030204" pitchFamily="34" charset="0"/>
                <a:ea typeface="Calibri" panose="020F0502020204030204" pitchFamily="34" charset="0"/>
                <a:cs typeface="Calibri" panose="020F0502020204030204" pitchFamily="34"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Broadband in Mississippi</a:t>
            </a:r>
            <a:br>
              <a:rPr lang="en-US" sz="40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US" sz="40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2021 Annual Action Plan, Section AP-10</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E3EC8B7D-8DFF-4E9F-95D2-8031144B394D}"/>
              </a:ext>
            </a:extLst>
          </p:cNvPr>
          <p:cNvSpPr>
            <a:spLocks noGrp="1"/>
          </p:cNvSpPr>
          <p:nvPr>
            <p:ph idx="1"/>
          </p:nvPr>
        </p:nvSpPr>
        <p:spPr>
          <a:xfrm>
            <a:off x="1752599" y="1926432"/>
            <a:ext cx="9420225" cy="4702968"/>
          </a:xfrm>
        </p:spPr>
        <p:txBody>
          <a:bodyPr>
            <a:normAutofit/>
          </a:bodyPr>
          <a:lstStyle/>
          <a:p>
            <a:pPr marL="0" indent="0" algn="just">
              <a:buNone/>
            </a:pPr>
            <a:r>
              <a:rPr lang="en-US" sz="2400" dirty="0">
                <a:effectLst/>
                <a:latin typeface="Calibri" panose="020F0502020204030204" pitchFamily="34" charset="0"/>
                <a:ea typeface="Calibri" panose="020F0502020204030204" pitchFamily="34" charset="0"/>
                <a:cs typeface="Calibri" panose="020F0502020204030204" pitchFamily="34" charset="0"/>
              </a:rPr>
              <a:t>There are numerous internet service providers offering different internet technologies in every part of Mississippi. </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top ten broadband providers in Mississippi by size are; 1) Xfinity - available to approximately 99% of Mississippi residents, 2) AT&amp;T – has a strong pool of customers in Mississippi and substantial network roots across the United States, 3) Spectrum - the second-largest cable internet provider in the U.S., 4) EarthLink - offers reliable access in all areas across Mississippi, 5) CenturyLink - serving more than 16% of Mississippi households, 6) Frontier - operates on a DSL or fiber-optic network to offer Internet, TV, and phone services, 7) Windstream - serving rural and suburban communities, 8)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Viasat</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 widely available service option for homes in rural areas, 9) HughesNet - an excellent internet option for rural Mississippi areas, 10)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Cyberonic</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rural broadband internet offers a robust wireless internet connection with less latency that is much lower than satellite.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377925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Broadband Strategic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825624"/>
            <a:ext cx="9458325" cy="4918075"/>
          </a:xfrm>
        </p:spPr>
        <p:txBody>
          <a:bodyPr>
            <a:normAutofit/>
          </a:bodyPr>
          <a:lstStyle/>
          <a:p>
            <a:pPr marL="0" marR="0" indent="0">
              <a:spcBef>
                <a:spcPts val="0"/>
              </a:spcBef>
              <a:spcAft>
                <a:spcPts val="0"/>
              </a:spcAft>
              <a:buNone/>
            </a:pPr>
            <a:r>
              <a:rPr lang="en-US" sz="2000" u="sng" dirty="0">
                <a:effectLst/>
                <a:latin typeface="Calibri" panose="020F0502020204030204" pitchFamily="34" charset="0"/>
                <a:ea typeface="Calibri" panose="020F0502020204030204" pitchFamily="34" charset="0"/>
                <a:cs typeface="Calibri" panose="020F0502020204030204" pitchFamily="34" charset="0"/>
              </a:rPr>
              <a:t>Commitment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Mississippi’s Broadband Strategic plan is a critical piece of our program's commitment to finding ways to improve broadband access. Much like our already existing goals, use of this plan will help us increase access to opportunities for residents who currently reside in areas where there is limited access to other resources, such as public transportation or social services.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Mississippi intends to improve broadband statewide with the goal of enhancing economic development, contributing to a high quality of life, and to address public safety. The State defines improving broadband as: 1) Increasing Capacity – that is, extending broadband to places it may not currently be available, increasing bandwidth to all subscriber classes where it is available, or increasing the number of service providers offering service; 2) Decreasing Cost – that is, decreasing subscriber cost per Mbps by reducing monthly cost for subscribers at the same level of service or increasing bandwidth without increasing subscriber costs, and 3) Improving Reliability – that is, ensuring service is nearly always available.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2560423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Broadband Strategic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825624"/>
            <a:ext cx="9458325" cy="4918075"/>
          </a:xfrm>
        </p:spPr>
        <p:txBody>
          <a:bodyPr>
            <a:normAutofit/>
          </a:bodyPr>
          <a:lstStyle/>
          <a:p>
            <a:pPr marL="0" marR="0" indent="0" algn="just">
              <a:spcBef>
                <a:spcPts val="0"/>
              </a:spcBef>
              <a:spcAft>
                <a:spcPts val="0"/>
              </a:spcAft>
              <a:buNone/>
            </a:pPr>
            <a:r>
              <a:rPr lang="en-US" sz="2000" u="sng" dirty="0">
                <a:effectLst/>
                <a:latin typeface="Calibri" panose="020F0502020204030204" pitchFamily="34" charset="0"/>
                <a:ea typeface="Calibri" panose="020F0502020204030204" pitchFamily="34" charset="0"/>
                <a:cs typeface="Calibri" panose="020F0502020204030204" pitchFamily="34" charset="0"/>
              </a:rPr>
              <a:t>Purpose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For the purposes of supporting economic development, improving quality of life, and enhancing public safety, Mississippi will improve broadband statewide with strategies that increase broadband capacity, improve broadband reliability, and lower broadband costs. </a:t>
            </a:r>
            <a:r>
              <a:rPr lang="en-US" sz="2000" dirty="0">
                <a:effectLst/>
                <a:latin typeface="Calibri" panose="020F0502020204030204" pitchFamily="34" charset="0"/>
                <a:ea typeface="Times New Roman" panose="02020603050405020304" pitchFamily="18" charset="0"/>
                <a:cs typeface="Calibri" panose="020F0502020204030204" pitchFamily="34" charset="0"/>
              </a:rPr>
              <a:t>Mississippi is conceptualizing plans to chart a course for future cooperation between the State and the private sector to deploy assets that collectively solve these issues. By identifying the most crucial needs and then creating facilitative policies and projects to drive broadband penetration, private sector investment can help facilitate underserved areas.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The State will engage in developing and disseminating information regarding broadband asset availability, broadband service availability, and enhancements to quality of life that can be had through broadband adoption. By working with partners, the State can develop resources to help subscribers find the best broadband services at prices that meets their individual needs. By implementing community education efforts, adoption rates and demand will increase.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596609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Broadband Strategic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825624"/>
            <a:ext cx="9458325" cy="4918075"/>
          </a:xfrm>
        </p:spPr>
        <p:txBody>
          <a:bodyPr>
            <a:normAutofit/>
          </a:bodyPr>
          <a:lstStyle/>
          <a:p>
            <a:pPr marL="0" marR="0" indent="0">
              <a:spcBef>
                <a:spcPts val="0"/>
              </a:spcBef>
              <a:spcAft>
                <a:spcPts val="0"/>
              </a:spcAft>
              <a:buNone/>
            </a:pPr>
            <a:r>
              <a:rPr lang="en-US" sz="2000" u="sng" dirty="0">
                <a:effectLst/>
                <a:latin typeface="Calibri" panose="020F0502020204030204" pitchFamily="34" charset="0"/>
                <a:ea typeface="Calibri" panose="020F0502020204030204" pitchFamily="34" charset="0"/>
                <a:cs typeface="Calibri" panose="020F0502020204030204" pitchFamily="34" charset="0"/>
              </a:rPr>
              <a:t>Implementation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Some coordination effort actions may include: 1) Coordinating existing and future projects to enhance infrastructure investment efficiencies; 2) Facilitating interconnectivity between regional providers to enhance redundancy throughout the region, and 3) Supporting development and execution of local community and county action plans.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These strategies include: 1) Policy efforts that will support public policies that enhance broadband competition, lower barriers to new broadband entrants, and encourage expansion of incumbent provider service areas; 2) Assist member jurisdictions to implement broadband friendly policies; 3)  Support state legislation designed to extend high cost fund support to broadband development; 4) Work to ease state restrictions on municipal broadband projects in rural communities, and 5) Develop and support primary and secondary revenue generating mechanisms to fund implementation and sustaining of broadband improvements.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4060791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Broadband Strategic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825624"/>
            <a:ext cx="9458325" cy="4918075"/>
          </a:xfrm>
        </p:spPr>
        <p:txBody>
          <a:bodyPr>
            <a:normAutofit/>
          </a:bodyPr>
          <a:lstStyle/>
          <a:p>
            <a:pPr marL="0" marR="0" indent="0" algn="just">
              <a:spcBef>
                <a:spcPts val="0"/>
              </a:spcBef>
              <a:spcAft>
                <a:spcPts val="0"/>
              </a:spcAft>
              <a:buNone/>
            </a:pPr>
            <a:r>
              <a:rPr lang="en-US" sz="2000" u="sng" dirty="0">
                <a:effectLst/>
                <a:latin typeface="Calibri" panose="020F0502020204030204" pitchFamily="34" charset="0"/>
                <a:ea typeface="Calibri" panose="020F0502020204030204" pitchFamily="34" charset="0"/>
                <a:cs typeface="Calibri" panose="020F0502020204030204" pitchFamily="34" charset="0"/>
              </a:rPr>
              <a:t>Outcome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The State will build, or cause to be built, broadband infrastructure targeted at providing relief to the greatest need areas, ensuring regional redundancy, enhancing public safety communications, and lowering barriers preventing private sector expansion or service improvement. Some deployment effort actions may include: 1) Establishing mechanisms to aggregate demand and by doing so improve service selection and reduce cost; 2) Implementing targeted infrastructure builds that reduce barriers to entry; 3) Pursuing Community Connect Grants to extend service to currently unserved communities, and 4) Establishing a permanent broadband committee and may require the establishment of a regional telecommunications cooperative (501(c)(3) or other legal structure).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2954053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Broadband Strategic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825624"/>
            <a:ext cx="9458325" cy="3308351"/>
          </a:xfrm>
        </p:spPr>
        <p:txBody>
          <a:bodyPr>
            <a:normAutofit/>
          </a:bodyPr>
          <a:lstStyle/>
          <a:p>
            <a:pPr marL="0" marR="0" indent="0" algn="just">
              <a:spcBef>
                <a:spcPts val="0"/>
              </a:spcBef>
              <a:spcAft>
                <a:spcPts val="0"/>
              </a:spcAft>
              <a:buNone/>
            </a:pPr>
            <a:r>
              <a:rPr lang="en-US" sz="2000" u="sng" dirty="0">
                <a:effectLst/>
                <a:latin typeface="Calibri" panose="020F0502020204030204" pitchFamily="34" charset="0"/>
                <a:ea typeface="Calibri" panose="020F0502020204030204" pitchFamily="34" charset="0"/>
                <a:cs typeface="Calibri" panose="020F0502020204030204" pitchFamily="34" charset="0"/>
              </a:rPr>
              <a:t>Consultation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Consultation was undertaken with a variety of broadband developers and providers in the State. The plan identifies recommendations for the best way to proceed with improving broadband access and determining where internet speeds and service are unacceptable. </a:t>
            </a:r>
            <a:r>
              <a:rPr lang="en-US" sz="2400" dirty="0">
                <a:effectLst/>
                <a:latin typeface="Calibri" panose="020F0502020204030204" pitchFamily="34" charset="0"/>
                <a:ea typeface="Times New Roman" panose="02020603050405020304" pitchFamily="18" charset="0"/>
                <a:cs typeface="Calibri" panose="020F0502020204030204" pitchFamily="34" charset="0"/>
              </a:rPr>
              <a:t>The goal is to develop a long-term plan to address improvements for the entire State.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3531904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Hazard Mitigation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690688"/>
            <a:ext cx="9458325" cy="4802187"/>
          </a:xfrm>
        </p:spPr>
        <p:txBody>
          <a:bodyPr>
            <a:normAutofit/>
          </a:bodyPr>
          <a:lstStyle/>
          <a:p>
            <a:pPr marL="0" indent="0" algn="l">
              <a:buNone/>
            </a:pPr>
            <a:r>
              <a:rPr lang="en-US" sz="2000" b="0" i="0" dirty="0">
                <a:solidFill>
                  <a:srgbClr val="000000"/>
                </a:solidFill>
                <a:effectLst/>
                <a:latin typeface="Calibri" panose="020F0502020204030204" pitchFamily="34" charset="0"/>
                <a:cs typeface="Calibri" panose="020F0502020204030204" pitchFamily="34" charset="0"/>
              </a:rPr>
              <a:t>The State of Mississippi, as are all states, subject to natural hazard risks associated with climate change depending on the nature and severity of the change. The Mississippi Legislature created the Mississippi Emergency Management Agency (MEMA) as the agency responsible for emergency management in the State of Mississippi. (Section 33-15-7 MS Code Annotated)</a:t>
            </a:r>
          </a:p>
          <a:p>
            <a:pPr marL="0" indent="0" algn="l">
              <a:buNone/>
            </a:pPr>
            <a:endParaRPr lang="en-US" sz="2000" b="0" i="0" dirty="0">
              <a:solidFill>
                <a:srgbClr val="000000"/>
              </a:solidFill>
              <a:effectLst/>
              <a:latin typeface="Calibri" panose="020F0502020204030204" pitchFamily="34" charset="0"/>
              <a:cs typeface="Calibri" panose="020F0502020204030204" pitchFamily="34" charset="0"/>
            </a:endParaRPr>
          </a:p>
          <a:p>
            <a:pPr marL="0" indent="0" algn="l">
              <a:buNone/>
            </a:pPr>
            <a:r>
              <a:rPr lang="en-US" sz="2000" b="0" i="0" dirty="0">
                <a:solidFill>
                  <a:srgbClr val="000000"/>
                </a:solidFill>
                <a:effectLst/>
                <a:latin typeface="Calibri" panose="020F0502020204030204" pitchFamily="34" charset="0"/>
                <a:cs typeface="Calibri" panose="020F0502020204030204" pitchFamily="34" charset="0"/>
              </a:rPr>
              <a:t>For jurisdictions to determine natural hazard risks associated with climate change they must first regulate suitable tools to measure Mississippi’s current level of involvement and sustainability issues and reflect on locally adopted plans, codes, regulations, policies and goals. Our leaders must also ensure that our communities are prepared to deal with the impacts associated with the climate change. The Department of Environmental Protection Agency August 2016 study on “What Climate Change Means for Mississippi” suggest that Mississippians will be impacted by greater hurricane wind speeds and rainfall rates due to a warming increase.</a:t>
            </a:r>
          </a:p>
          <a:p>
            <a:pPr marL="0" indent="0">
              <a:buNone/>
            </a:pPr>
            <a:endParaRPr lang="en-US" sz="2000" dirty="0"/>
          </a:p>
        </p:txBody>
      </p:sp>
    </p:spTree>
    <p:extLst>
      <p:ext uri="{BB962C8B-B14F-4D97-AF65-F5344CB8AC3E}">
        <p14:creationId xmlns:p14="http://schemas.microsoft.com/office/powerpoint/2010/main" val="158750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343149"/>
            <a:ext cx="9144000" cy="4371975"/>
          </a:xfrm>
        </p:spPr>
        <p:txBody>
          <a:bodyPr>
            <a:normAutofit/>
          </a:bodyPr>
          <a:lstStyle/>
          <a:p>
            <a:pPr algn="just"/>
            <a:endParaRPr lang="en-US" sz="18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a:p>
            <a:pPr algn="just"/>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Annual Action Plan sets forth the methodology of distribution the State will use with the anticipated program funds under the Community Development Block Grant Program (CDBG), HOME Investment Partnerships Program (HOME), Emergency Solutions Grants Program (ESG), Housing Opportunities for Persons With Aids Program (HOPWA), and the National Housing Trust Fund (HTF) to carry out its housing and community development policies and objectives during the program year.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9761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Hazard Mitigation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690688"/>
            <a:ext cx="9458325" cy="4802187"/>
          </a:xfrm>
        </p:spPr>
        <p:txBody>
          <a:bodyPr>
            <a:normAutofit/>
          </a:bodyPr>
          <a:lstStyle/>
          <a:p>
            <a:pPr marL="0" indent="0">
              <a:buNone/>
            </a:pPr>
            <a:r>
              <a:rPr lang="en-US" sz="2000" dirty="0">
                <a:latin typeface="Calibri" panose="020F0502020204030204" pitchFamily="34" charset="0"/>
                <a:cs typeface="Calibri" panose="020F0502020204030204" pitchFamily="34" charset="0"/>
              </a:rPr>
              <a:t>Those low- and moderate-income households that are located in rural areas are at increased risk in emergency situations. Often there are fewer resources and deploying needed resources to rural areas may take longer to obtain, increasing risk. The Hazard Mitigation Plan outlines the policies, programs, capabilities and strategies of the state when considering hazard mitigation.</a:t>
            </a:r>
            <a:r>
              <a:rPr lang="en-US" sz="2000" dirty="0">
                <a:effectLst/>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pPr marL="0" indent="0">
              <a:buNone/>
            </a:pPr>
            <a:r>
              <a:rPr lang="en-US" sz="2000" dirty="0">
                <a:latin typeface="Calibri" panose="020F0502020204030204" pitchFamily="34" charset="0"/>
                <a:cs typeface="Calibri" panose="020F0502020204030204" pitchFamily="34" charset="0"/>
              </a:rPr>
              <a:t>Mississippi has identified the following programs as having the greatest impact on mitigating damage from natural hazards:</a:t>
            </a:r>
          </a:p>
          <a:p>
            <a:r>
              <a:rPr lang="en-US" sz="2000" dirty="0">
                <a:latin typeface="Calibri" panose="020F0502020204030204" pitchFamily="34" charset="0"/>
                <a:cs typeface="Calibri" panose="020F0502020204030204" pitchFamily="34" charset="0"/>
              </a:rPr>
              <a:t>The Pre-Disaster Mitigation Competitive (PDM-C) program provides mitigation grants to state and local governments, and tribal organizations for comprehensive all-hazards mitigation planning and to implement cost-effective mitigation projects.</a:t>
            </a:r>
          </a:p>
          <a:p>
            <a:r>
              <a:rPr lang="en-US" sz="2000" dirty="0">
                <a:latin typeface="Calibri" panose="020F0502020204030204" pitchFamily="34" charset="0"/>
                <a:cs typeface="Calibri" panose="020F0502020204030204" pitchFamily="34" charset="0"/>
              </a:rPr>
              <a:t>The Hazard Mitigation Grant Program (HMGP) provides mitigation grants to state and local governments, eligible private non-profit organizations, and tribal organizations for comprehensive all-hazards mitigation planning and to implement cost-effective mitigation projects.</a:t>
            </a:r>
          </a:p>
        </p:txBody>
      </p:sp>
    </p:spTree>
    <p:extLst>
      <p:ext uri="{BB962C8B-B14F-4D97-AF65-F5344CB8AC3E}">
        <p14:creationId xmlns:p14="http://schemas.microsoft.com/office/powerpoint/2010/main" val="2804059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Hazard Mitigation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690688"/>
            <a:ext cx="9458325" cy="4802187"/>
          </a:xfrm>
        </p:spPr>
        <p:txBody>
          <a:bodyPr>
            <a:noAutofit/>
          </a:bodyPr>
          <a:lstStyle/>
          <a:p>
            <a:r>
              <a:rPr lang="en-US" sz="1800" dirty="0">
                <a:latin typeface="Calibri" panose="020F0502020204030204" pitchFamily="34" charset="0"/>
                <a:cs typeface="Calibri" panose="020F0502020204030204" pitchFamily="34" charset="0"/>
              </a:rPr>
              <a:t>Increased Cost of Compliance (ICC) coverage pays insurance claims for the cost of compliance with state or community floodplain management laws or ordinances after a direct physical loss by flood. When a building in the floodplain covered by a Standard Flood Insurance Policy under the NFIP sustains a flood loss and the state or community declares the building to be substantially or repetitively damaged, ICC will pay up to $30,000 for the cost of elevation, floodproofing, demolition, or relocation that will bring the structure into compliance with the state or local floodplain ordinance.</a:t>
            </a:r>
          </a:p>
          <a:p>
            <a:r>
              <a:rPr lang="en-US" sz="1800" dirty="0">
                <a:latin typeface="Calibri" panose="020F0502020204030204" pitchFamily="34" charset="0"/>
                <a:cs typeface="Calibri" panose="020F0502020204030204" pitchFamily="34" charset="0"/>
              </a:rPr>
              <a:t>The Flood Mitigation Assistance (FMA) program provides annual funding for the development of comprehensive flood mitigation plans and implementation of cost-effective mitigation measures on NFIP-insured properties. The former Repetitive Flood Claims and Severe Repetitive Loss programs have been rolled into the FMA program. Mitigation of repetitive loss and severe repetitive loss properties as defined by FEMA is the highest priority for the program.</a:t>
            </a:r>
          </a:p>
          <a:p>
            <a:r>
              <a:rPr lang="en-US" sz="1800" dirty="0">
                <a:latin typeface="Calibri" panose="020F0502020204030204" pitchFamily="34" charset="0"/>
                <a:cs typeface="Calibri" panose="020F0502020204030204" pitchFamily="34" charset="0"/>
              </a:rPr>
              <a:t>Local and State Floodplain Standards prohibits construction in floodways and requires elevation and dry-land access in flood fringe areas. It limits improvements to non-conforming structures and requires compensatory storage in flood storage areas.</a:t>
            </a:r>
          </a:p>
          <a:p>
            <a:r>
              <a:rPr lang="en-US" sz="1800" dirty="0">
                <a:latin typeface="Calibri" panose="020F0502020204030204" pitchFamily="34" charset="0"/>
                <a:cs typeface="Calibri" panose="020F0502020204030204" pitchFamily="34" charset="0"/>
              </a:rPr>
              <a:t>Comprehensive planning legislation requires local governments to have comprehensive plans to guide them in making good land-use decisions. It complements mitigation planning.</a:t>
            </a:r>
            <a:br>
              <a:rPr lang="en-US" sz="1800" dirty="0">
                <a:latin typeface="Calibri" panose="020F0502020204030204" pitchFamily="34" charset="0"/>
                <a:cs typeface="Calibri" panose="020F0502020204030204" pitchFamily="34" charset="0"/>
              </a:rPr>
            </a:b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2708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Hazard Mitigation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690688"/>
            <a:ext cx="9458325" cy="4802187"/>
          </a:xfrm>
        </p:spPr>
        <p:txBody>
          <a:bodyPr>
            <a:normAutofit/>
          </a:bodyPr>
          <a:lstStyle/>
          <a:p>
            <a:r>
              <a:rPr lang="en-US" sz="2000" dirty="0">
                <a:latin typeface="Calibri" panose="020F0502020204030204" pitchFamily="34" charset="0"/>
                <a:cs typeface="Calibri" panose="020F0502020204030204" pitchFamily="34" charset="0"/>
              </a:rPr>
              <a:t>The Home Safety Act requires the state’s Uniform Dwelling Code (UDC) be enforced throughout the state. It includes the imperative to have all new construction inspected for compliance with the UDC. This law will improve the disaster resistance of homes by requiring implementation of safety standards at the time of construction. The effect will be a reduction in injury and property loss from all types of natural hazards.</a:t>
            </a:r>
          </a:p>
          <a:p>
            <a:r>
              <a:rPr lang="en-US" sz="2000" dirty="0">
                <a:latin typeface="Calibri" panose="020F0502020204030204" pitchFamily="34" charset="0"/>
                <a:cs typeface="Calibri" panose="020F0502020204030204" pitchFamily="34" charset="0"/>
              </a:rPr>
              <a:t>The Municipal Flood Control and Riparian Restoration Program provides grants for the mitigation of flood-prone property, the restoration of riparian areas, and the construction of flood control projects.</a:t>
            </a:r>
          </a:p>
          <a:p>
            <a:r>
              <a:rPr lang="en-US" sz="2000" dirty="0">
                <a:latin typeface="Calibri" panose="020F0502020204030204" pitchFamily="34" charset="0"/>
                <a:cs typeface="Calibri" panose="020F0502020204030204" pitchFamily="34" charset="0"/>
              </a:rPr>
              <a:t>The Firewise Communities program is intended to serve as a resource for agencies, tribes, organizations, fire departments, and communities across the US who are working toward a common goal: reduce loss of life, property, and resources to wildland fire by building and maintaining communities in a way that is compatible with our natural surroundings. Firewise Communities is part of the National Wildland/Urban Interface Fire Program.</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1071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Hazard Mitigation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690688"/>
            <a:ext cx="9458325" cy="4802187"/>
          </a:xfrm>
        </p:spPr>
        <p:txBody>
          <a:bodyPr>
            <a:normAutofit/>
          </a:bodyPr>
          <a:lstStyle/>
          <a:p>
            <a:pPr marL="0" marR="0" indent="0">
              <a:lnSpc>
                <a:spcPct val="115000"/>
              </a:lnSpc>
              <a:spcBef>
                <a:spcPts val="0"/>
              </a:spcBef>
              <a:spcAft>
                <a:spcPts val="1000"/>
              </a:spcAft>
              <a:buNone/>
            </a:pPr>
            <a:r>
              <a:rPr lang="en-US"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Disaster Response and Recovery Priority</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15000"/>
              </a:lnSpc>
              <a:spcBef>
                <a:spcPts val="0"/>
              </a:spcBef>
              <a:spcAft>
                <a:spcPts val="10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state will set aside HOME funds annually for Disaster Response and Recovery. These funds will be awarded on a first-come, first-serve basis. If the funds go unused in any program year, they will be returned to the statewide allocation for eligible activities. As part of the consolidated planning process: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15000"/>
              </a:lnSpc>
              <a:spcBef>
                <a:spcPts val="0"/>
              </a:spcBef>
              <a:spcAft>
                <a:spcPts val="10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HOME disaster set-aside funds will be available only in areas designated by FEMA in </a:t>
            </a: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Major Disaster Declaration.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15000"/>
              </a:lnSpc>
              <a:spcBef>
                <a:spcPts val="0"/>
              </a:spcBef>
              <a:spcAft>
                <a:spcPts val="100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Reallocation of funds will only be used for the following activities: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15000"/>
              </a:lnSpc>
              <a:spcBef>
                <a:spcPts val="0"/>
              </a:spcBef>
              <a:spcAft>
                <a:spcPts val="1000"/>
              </a:spcAft>
              <a:buNone/>
              <a:tabLst>
                <a:tab pos="457200" algn="l"/>
              </a:tabLst>
            </a:pP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homeowner repair and reconstruction; and,</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5000"/>
              </a:lnSpc>
              <a:spcBef>
                <a:spcPts val="0"/>
              </a:spcBef>
              <a:spcAft>
                <a:spcPts val="1000"/>
              </a:spcAft>
              <a:buNone/>
              <a:tabLst>
                <a:tab pos="457200" algn="l"/>
              </a:tabLs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 Tenant Based Rental assistance</a:t>
            </a: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p>
        </p:txBody>
      </p:sp>
    </p:spTree>
    <p:extLst>
      <p:ext uri="{BB962C8B-B14F-4D97-AF65-F5344CB8AC3E}">
        <p14:creationId xmlns:p14="http://schemas.microsoft.com/office/powerpoint/2010/main" val="3215897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B58-2B28-4339-BFC5-B6D047C13A0B}"/>
              </a:ext>
            </a:extLst>
          </p:cNvPr>
          <p:cNvSpPr>
            <a:spLocks noGrp="1"/>
          </p:cNvSpPr>
          <p:nvPr>
            <p:ph type="title"/>
          </p:nvPr>
        </p:nvSpPr>
        <p:spPr/>
        <p:txBody>
          <a:bodyPr>
            <a:normAutofit/>
          </a:bodyPr>
          <a:lstStyle/>
          <a:p>
            <a:pPr algn="ctr"/>
            <a:r>
              <a:rPr lang="en-US"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Mississippi Hazard Mitigation Plan</a:t>
            </a:r>
            <a:endParaRPr lang="en-US" dirty="0">
              <a:solidFill>
                <a:srgbClr val="0070C0"/>
              </a:solidFill>
            </a:endParaRPr>
          </a:p>
        </p:txBody>
      </p:sp>
      <p:sp>
        <p:nvSpPr>
          <p:cNvPr id="3" name="Content Placeholder 2">
            <a:extLst>
              <a:ext uri="{FF2B5EF4-FFF2-40B4-BE49-F238E27FC236}">
                <a16:creationId xmlns:a16="http://schemas.microsoft.com/office/drawing/2014/main" id="{311CBA53-454D-4205-AB64-7498C4380B47}"/>
              </a:ext>
            </a:extLst>
          </p:cNvPr>
          <p:cNvSpPr>
            <a:spLocks noGrp="1"/>
          </p:cNvSpPr>
          <p:nvPr>
            <p:ph idx="1"/>
          </p:nvPr>
        </p:nvSpPr>
        <p:spPr>
          <a:xfrm>
            <a:off x="1895474" y="1690688"/>
            <a:ext cx="9458325" cy="4802187"/>
          </a:xfrm>
        </p:spPr>
        <p:txBody>
          <a:bodyPr>
            <a:normAutofit lnSpcReduction="10000"/>
          </a:bodyPr>
          <a:lstStyle/>
          <a:p>
            <a:pPr marL="0" marR="0" indent="0">
              <a:lnSpc>
                <a:spcPct val="115000"/>
              </a:lnSpc>
              <a:spcBef>
                <a:spcPts val="0"/>
              </a:spcBef>
              <a:spcAft>
                <a:spcPts val="1000"/>
              </a:spcAft>
              <a:buNone/>
            </a:pPr>
            <a:r>
              <a:rPr lang="en-US" sz="19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Disaster Response and Recovery Priority</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15000"/>
              </a:lnSpc>
              <a:spcBef>
                <a:spcPts val="0"/>
              </a:spcBef>
              <a:spcAft>
                <a:spcPts val="1000"/>
              </a:spcAft>
              <a:buNone/>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Method of Distribution</a:t>
            </a:r>
            <a:endParaRPr lang="en-US" sz="19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1000"/>
              </a:spcAft>
              <a:buFont typeface="+mj-lt"/>
              <a:buAutoNum type="arabicPeriod"/>
              <a:tabLst>
                <a:tab pos="457200" algn="l"/>
              </a:tabLs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Homeowner repair and reconstruction:  City or County governments will file an application using the current application format for the Homeowner Repair activity.  MHC will develop criteria to determine the project is eligible, which will include but is not limited to factors such as homeowner eligibility, unit eligibility, capacity to administer funds, implementation plan and delivery schedule.</a:t>
            </a:r>
            <a:endParaRPr lang="en-US"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1000"/>
              </a:spcAft>
              <a:buFont typeface="+mj-lt"/>
              <a:buAutoNum type="arabicPeriod"/>
              <a:tabLst>
                <a:tab pos="457200" algn="l"/>
              </a:tabLst>
            </a:pPr>
            <a:r>
              <a:rPr lang="en-US" sz="1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Tenant Based Rental Assistance:  MHC distributes funds through a designated entity which takes applications for rental assistance when a disaster is declared.  The activity follows regulation established for HUD Housing Choice Voucher income, rent, and unit quality standards and processes and HUD HOME regulations governing Tenant Based Rental Assistance. Rent assistance will be available to eligible households for no more than 12 months subject to program guidelines. </a:t>
            </a:r>
            <a:endParaRPr lang="en-US" sz="1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000" dirty="0"/>
          </a:p>
        </p:txBody>
      </p:sp>
    </p:spTree>
    <p:extLst>
      <p:ext uri="{BB962C8B-B14F-4D97-AF65-F5344CB8AC3E}">
        <p14:creationId xmlns:p14="http://schemas.microsoft.com/office/powerpoint/2010/main" val="16155554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369C7-20D6-482A-AEAF-C012C4AC4FE2}"/>
              </a:ext>
            </a:extLst>
          </p:cNvPr>
          <p:cNvSpPr>
            <a:spLocks noGrp="1"/>
          </p:cNvSpPr>
          <p:nvPr>
            <p:ph type="title"/>
          </p:nvPr>
        </p:nvSpPr>
        <p:spPr>
          <a:xfrm>
            <a:off x="838200" y="784225"/>
            <a:ext cx="10515600" cy="1325563"/>
          </a:xfrm>
        </p:spPr>
        <p:txBody>
          <a:bodyPr/>
          <a:lstStyle/>
          <a:p>
            <a:pPr algn="ctr"/>
            <a:r>
              <a:rPr lang="en-US" sz="4400" b="1" i="0" u="none" strike="noStrike" baseline="0" dirty="0">
                <a:solidFill>
                  <a:srgbClr val="30637D"/>
                </a:solidFill>
                <a:latin typeface="MenoBanner"/>
              </a:rPr>
              <a:t>Using HOME &amp; CDBG Funds to Tackle Broadband &amp; Natural Hazard Needs</a:t>
            </a:r>
            <a:endParaRPr lang="en-US" dirty="0"/>
          </a:p>
        </p:txBody>
      </p:sp>
      <p:sp>
        <p:nvSpPr>
          <p:cNvPr id="3" name="Content Placeholder 2">
            <a:extLst>
              <a:ext uri="{FF2B5EF4-FFF2-40B4-BE49-F238E27FC236}">
                <a16:creationId xmlns:a16="http://schemas.microsoft.com/office/drawing/2014/main" id="{6DF3EE4B-A778-4109-9C2F-15068ADAE10A}"/>
              </a:ext>
            </a:extLst>
          </p:cNvPr>
          <p:cNvSpPr>
            <a:spLocks noGrp="1"/>
          </p:cNvSpPr>
          <p:nvPr>
            <p:ph idx="1"/>
          </p:nvPr>
        </p:nvSpPr>
        <p:spPr>
          <a:xfrm>
            <a:off x="838200" y="2254250"/>
            <a:ext cx="10515600" cy="4351338"/>
          </a:xfrm>
        </p:spPr>
        <p:txBody>
          <a:bodyPr>
            <a:normAutofit/>
          </a:bodyPr>
          <a:lstStyle/>
          <a:p>
            <a:pPr marL="0" indent="0" algn="ctr">
              <a:buNone/>
            </a:pPr>
            <a:r>
              <a:rPr lang="en-US" sz="3600" b="1" dirty="0">
                <a:solidFill>
                  <a:srgbClr val="0070C0"/>
                </a:solidFill>
                <a:latin typeface="Calibri" panose="020F0502020204030204" pitchFamily="34" charset="0"/>
                <a:cs typeface="Calibri" panose="020F0502020204030204" pitchFamily="34" charset="0"/>
              </a:rPr>
              <a:t>Questions?</a:t>
            </a:r>
          </a:p>
          <a:p>
            <a:pPr marL="0" indent="0" algn="ctr">
              <a:buNone/>
            </a:pPr>
            <a:endParaRPr lang="en-US" sz="3600" b="1" dirty="0">
              <a:solidFill>
                <a:srgbClr val="0070C0"/>
              </a:solidFill>
              <a:latin typeface="Calibri" panose="020F0502020204030204" pitchFamily="34" charset="0"/>
              <a:cs typeface="Calibri" panose="020F0502020204030204" pitchFamily="34" charset="0"/>
            </a:endParaRPr>
          </a:p>
          <a:p>
            <a:pPr marL="0" indent="0" algn="ctr">
              <a:buNone/>
            </a:pPr>
            <a:r>
              <a:rPr lang="en-US" sz="3200" b="1" u="sng" dirty="0">
                <a:latin typeface="Calibri" panose="020F0502020204030204" pitchFamily="34" charset="0"/>
                <a:cs typeface="Calibri" panose="020F0502020204030204" pitchFamily="34" charset="0"/>
              </a:rPr>
              <a:t>Contacts</a:t>
            </a:r>
          </a:p>
          <a:p>
            <a:pPr marL="0" indent="0" algn="ctr">
              <a:buNone/>
            </a:pPr>
            <a:r>
              <a:rPr lang="en-US" sz="2400" dirty="0">
                <a:latin typeface="Calibri" panose="020F0502020204030204" pitchFamily="34" charset="0"/>
                <a:cs typeface="Calibri" panose="020F0502020204030204" pitchFamily="34" charset="0"/>
              </a:rPr>
              <a:t>David Hancock, MHC</a:t>
            </a:r>
          </a:p>
          <a:p>
            <a:pPr marL="0" indent="0" algn="ctr">
              <a:buNone/>
            </a:pPr>
            <a:r>
              <a:rPr lang="en-US" sz="2400" dirty="0">
                <a:latin typeface="Calibri" panose="020F0502020204030204" pitchFamily="34" charset="0"/>
                <a:cs typeface="Calibri" panose="020F0502020204030204" pitchFamily="34" charset="0"/>
                <a:hlinkClick r:id="rId2"/>
              </a:rPr>
              <a:t>david.hancock@mshc.com</a:t>
            </a:r>
            <a:endParaRPr lang="en-US" sz="2400" dirty="0">
              <a:latin typeface="Calibri" panose="020F0502020204030204" pitchFamily="34" charset="0"/>
              <a:cs typeface="Calibri" panose="020F0502020204030204" pitchFamily="34" charset="0"/>
            </a:endParaRPr>
          </a:p>
          <a:p>
            <a:pPr marL="0" indent="0" algn="ctr">
              <a:buNone/>
            </a:pPr>
            <a:endParaRPr lang="en-US" sz="2400" dirty="0">
              <a:latin typeface="Calibri" panose="020F0502020204030204" pitchFamily="34" charset="0"/>
              <a:cs typeface="Calibri" panose="020F0502020204030204" pitchFamily="34" charset="0"/>
            </a:endParaRPr>
          </a:p>
          <a:p>
            <a:pPr marL="0" indent="0" algn="ctr">
              <a:buNone/>
            </a:pPr>
            <a:r>
              <a:rPr lang="en-US" sz="2400" dirty="0">
                <a:latin typeface="Calibri" panose="020F0502020204030204" pitchFamily="34" charset="0"/>
                <a:cs typeface="Calibri" panose="020F0502020204030204" pitchFamily="34" charset="0"/>
              </a:rPr>
              <a:t>Ray Robinson, MDA</a:t>
            </a:r>
          </a:p>
          <a:p>
            <a:pPr marL="0" indent="0" algn="ctr">
              <a:buNone/>
            </a:pPr>
            <a:r>
              <a:rPr lang="en-US" sz="2400" dirty="0">
                <a:latin typeface="Calibri" panose="020F0502020204030204" pitchFamily="34" charset="0"/>
                <a:cs typeface="Calibri" panose="020F0502020204030204" pitchFamily="34" charset="0"/>
                <a:hlinkClick r:id="rId3"/>
              </a:rPr>
              <a:t>rrobinson@mississippi.org</a:t>
            </a:r>
            <a:endParaRPr lang="en-US" sz="2400" dirty="0">
              <a:latin typeface="Calibri" panose="020F0502020204030204" pitchFamily="34" charset="0"/>
              <a:cs typeface="Calibri" panose="020F0502020204030204" pitchFamily="34" charset="0"/>
            </a:endParaRPr>
          </a:p>
          <a:p>
            <a:pPr marL="0" indent="0" algn="ctr">
              <a:buNone/>
            </a:pPr>
            <a:endParaRPr lang="en-US" sz="2400" dirty="0"/>
          </a:p>
        </p:txBody>
      </p:sp>
    </p:spTree>
    <p:extLst>
      <p:ext uri="{BB962C8B-B14F-4D97-AF65-F5344CB8AC3E}">
        <p14:creationId xmlns:p14="http://schemas.microsoft.com/office/powerpoint/2010/main" val="15685288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E8FC-CB9D-41E6-87E0-8AAAA437B97F}"/>
              </a:ext>
            </a:extLst>
          </p:cNvPr>
          <p:cNvSpPr>
            <a:spLocks noGrp="1"/>
          </p:cNvSpPr>
          <p:nvPr>
            <p:ph type="title"/>
          </p:nvPr>
        </p:nvSpPr>
        <p:spPr>
          <a:xfrm>
            <a:off x="1143000" y="1067593"/>
            <a:ext cx="10515600" cy="1325563"/>
          </a:xfrm>
        </p:spPr>
        <p:txBody>
          <a:bodyPr/>
          <a:lstStyle/>
          <a:p>
            <a:pPr algn="ctr"/>
            <a:r>
              <a:rPr lang="en-US" sz="4400" b="1" i="0" u="none" strike="noStrike" baseline="0" dirty="0">
                <a:solidFill>
                  <a:srgbClr val="30637D"/>
                </a:solidFill>
                <a:latin typeface="MenoBanner"/>
              </a:rPr>
              <a:t>Using HOME &amp; CDBG Funds to Tackle Broadband &amp; Natural Hazard Needs</a:t>
            </a:r>
            <a:endParaRPr lang="en-US" dirty="0"/>
          </a:p>
        </p:txBody>
      </p:sp>
      <p:sp>
        <p:nvSpPr>
          <p:cNvPr id="3" name="Content Placeholder 2">
            <a:extLst>
              <a:ext uri="{FF2B5EF4-FFF2-40B4-BE49-F238E27FC236}">
                <a16:creationId xmlns:a16="http://schemas.microsoft.com/office/drawing/2014/main" id="{BA5AC77A-C787-4503-AF3E-4226E7D024BC}"/>
              </a:ext>
            </a:extLst>
          </p:cNvPr>
          <p:cNvSpPr>
            <a:spLocks noGrp="1"/>
          </p:cNvSpPr>
          <p:nvPr>
            <p:ph idx="1"/>
          </p:nvPr>
        </p:nvSpPr>
        <p:spPr>
          <a:xfrm>
            <a:off x="1152525" y="3006724"/>
            <a:ext cx="10515600" cy="3365501"/>
          </a:xfrm>
        </p:spPr>
        <p:txBody>
          <a:bodyPr/>
          <a:lstStyle/>
          <a:p>
            <a:pPr marL="0" indent="0" algn="just">
              <a:buNone/>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Annual Action Plan describes the resources available to address the needs and objectives of the plan. The state's local units of government consultation and outreach efforts include public meeting/hearing opportunity notification and draft annual action plan availability to all units of general local government (municipal and county), the regional planning and development districts, and their representatives such as community developers, engineers, application preparers, etc.</a:t>
            </a:r>
            <a:endParaRPr lang="en-US" sz="2400" dirty="0">
              <a:effectLst/>
              <a:latin typeface="Calibri" panose="020F0502020204030204" pitchFamily="34" charset="0"/>
              <a:ea typeface="Verdana" panose="020B0604030504040204" pitchFamily="34" charset="0"/>
              <a:cs typeface="Calibri" panose="020F0502020204030204" pitchFamily="34" charset="0"/>
            </a:endParaRPr>
          </a:p>
          <a:p>
            <a:pPr marL="0" indent="0">
              <a:buNone/>
            </a:pPr>
            <a:endParaRPr lang="en-US" sz="1800" dirty="0">
              <a:latin typeface="Verdana" panose="020B0604030504040204" pitchFamily="34" charset="0"/>
              <a:ea typeface="Verdana" panose="020B060403050404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31617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CE8FC-CB9D-41E6-87E0-8AAAA437B97F}"/>
              </a:ext>
            </a:extLst>
          </p:cNvPr>
          <p:cNvSpPr>
            <a:spLocks noGrp="1"/>
          </p:cNvSpPr>
          <p:nvPr>
            <p:ph type="title"/>
          </p:nvPr>
        </p:nvSpPr>
        <p:spPr>
          <a:xfrm>
            <a:off x="1143000" y="1067593"/>
            <a:ext cx="10515600" cy="1325563"/>
          </a:xfrm>
        </p:spPr>
        <p:txBody>
          <a:bodyPr/>
          <a:lstStyle/>
          <a:p>
            <a:pPr algn="ctr"/>
            <a:r>
              <a:rPr lang="en-US" sz="4400" b="1" i="0" u="none" strike="noStrike" baseline="0">
                <a:solidFill>
                  <a:srgbClr val="30637D"/>
                </a:solidFill>
                <a:latin typeface="MenoBanner"/>
              </a:rPr>
              <a:t>Using HOME &amp; CDBG Funds to Tackle Broadband &amp; Natural Hazard Needs</a:t>
            </a:r>
            <a:endParaRPr lang="en-US" dirty="0"/>
          </a:p>
        </p:txBody>
      </p:sp>
      <p:sp>
        <p:nvSpPr>
          <p:cNvPr id="3" name="Content Placeholder 2">
            <a:extLst>
              <a:ext uri="{FF2B5EF4-FFF2-40B4-BE49-F238E27FC236}">
                <a16:creationId xmlns:a16="http://schemas.microsoft.com/office/drawing/2014/main" id="{BA5AC77A-C787-4503-AF3E-4226E7D024BC}"/>
              </a:ext>
            </a:extLst>
          </p:cNvPr>
          <p:cNvSpPr>
            <a:spLocks noGrp="1"/>
          </p:cNvSpPr>
          <p:nvPr>
            <p:ph idx="1"/>
          </p:nvPr>
        </p:nvSpPr>
        <p:spPr>
          <a:xfrm>
            <a:off x="1152525" y="3006724"/>
            <a:ext cx="10515600" cy="3365501"/>
          </a:xfrm>
        </p:spPr>
        <p:txBody>
          <a:bodyPr/>
          <a:lstStyle/>
          <a:p>
            <a:pPr marL="0" indent="0">
              <a:buNone/>
            </a:pPr>
            <a:endParaRPr lang="en-US" sz="1800" dirty="0">
              <a:latin typeface="Verdana" panose="020B0604030504040204" pitchFamily="34" charset="0"/>
              <a:ea typeface="Verdana" panose="020B0604030504040204" pitchFamily="34" charset="0"/>
              <a:cs typeface="Times New Roman" panose="02020603050405020304" pitchFamily="18" charset="0"/>
            </a:endParaRPr>
          </a:p>
          <a:p>
            <a:pPr marL="0" indent="0">
              <a:buNone/>
            </a:pPr>
            <a:endParaRPr lang="en-US" dirty="0"/>
          </a:p>
        </p:txBody>
      </p:sp>
      <p:pic>
        <p:nvPicPr>
          <p:cNvPr id="5" name="Picture 4">
            <a:extLst>
              <a:ext uri="{FF2B5EF4-FFF2-40B4-BE49-F238E27FC236}">
                <a16:creationId xmlns:a16="http://schemas.microsoft.com/office/drawing/2014/main" id="{8CBA0C8A-5849-45F2-A812-2C983D7521F6}"/>
              </a:ext>
            </a:extLst>
          </p:cNvPr>
          <p:cNvPicPr>
            <a:picLocks noChangeAspect="1"/>
          </p:cNvPicPr>
          <p:nvPr/>
        </p:nvPicPr>
        <p:blipFill>
          <a:blip r:embed="rId2"/>
          <a:stretch>
            <a:fillRect/>
          </a:stretch>
        </p:blipFill>
        <p:spPr>
          <a:xfrm>
            <a:off x="1362075" y="2284707"/>
            <a:ext cx="10077450" cy="4360276"/>
          </a:xfrm>
          <a:prstGeom prst="rect">
            <a:avLst/>
          </a:prstGeom>
        </p:spPr>
      </p:pic>
    </p:spTree>
    <p:extLst>
      <p:ext uri="{BB962C8B-B14F-4D97-AF65-F5344CB8AC3E}">
        <p14:creationId xmlns:p14="http://schemas.microsoft.com/office/powerpoint/2010/main" val="3866704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781300"/>
            <a:ext cx="9144000" cy="3743326"/>
          </a:xfrm>
        </p:spPr>
        <p:txBody>
          <a:bodyPr>
            <a:normAutofit/>
          </a:bodyPr>
          <a:lstStyle/>
          <a:p>
            <a:pPr marL="0" marR="0" algn="just">
              <a:lnSpc>
                <a:spcPct val="107000"/>
              </a:lnSpc>
              <a:spcBef>
                <a:spcPts val="0"/>
              </a:spcBef>
              <a:spcAft>
                <a:spcPts val="800"/>
              </a:spcAft>
            </a:pPr>
            <a:r>
              <a:rPr lang="en-US"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MHC sought input on the resilience to broadband needs from MDA, ECM, Fiber Broadband Association of Mississippi, Cooperative Energy, Mississippi Broadband Connect Coalition, and the state’s Public Service Commission in the Northern, Southern, and Central Districts in regard to improving access to broadband internet in underserved areas of Mississippi. </a:t>
            </a:r>
          </a:p>
        </p:txBody>
      </p:sp>
    </p:spTree>
    <p:extLst>
      <p:ext uri="{BB962C8B-B14F-4D97-AF65-F5344CB8AC3E}">
        <p14:creationId xmlns:p14="http://schemas.microsoft.com/office/powerpoint/2010/main" val="1316300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571751"/>
            <a:ext cx="9144000" cy="4000500"/>
          </a:xfrm>
        </p:spPr>
        <p:txBody>
          <a:bodyPr>
            <a:normAutofit/>
          </a:bodyPr>
          <a:lstStyle/>
          <a:p>
            <a:pPr marL="0" marR="0" algn="just">
              <a:lnSpc>
                <a:spcPct val="107000"/>
              </a:lnSpc>
              <a:spcBef>
                <a:spcPts val="0"/>
              </a:spcBef>
              <a:spcAft>
                <a:spcPts val="800"/>
              </a:spcAft>
            </a:pPr>
            <a:r>
              <a:rPr lang="en-US" sz="2000" dirty="0">
                <a:solidFill>
                  <a:srgbClr val="000000"/>
                </a:solidFill>
                <a:effectLst/>
                <a:latin typeface="Calibri" panose="020F0502020204030204" pitchFamily="34" charset="0"/>
                <a:ea typeface="Calibri" panose="020F0502020204030204" pitchFamily="34" charset="0"/>
              </a:rPr>
              <a:t>As a stakeholder in Mississippi’s broadband infrastructure and expansion, they were informed </a:t>
            </a:r>
            <a:r>
              <a:rPr lang="en-US" sz="2000" dirty="0">
                <a:effectLst/>
                <a:latin typeface="Calibri" panose="020F0502020204030204" pitchFamily="34" charset="0"/>
                <a:ea typeface="Calibri" panose="020F0502020204030204" pitchFamily="34" charset="0"/>
              </a:rPr>
              <a:t>of the state’s proposed activities to use funds from the U.S. Department of Housing and Urban Development for community development and affordable housing activities. They were also informed that the State must evaluate the availability of broadband access to set informed priorities for actions and uses of funds. If the evaluations demonstrate need, the State must consider how to address that need, including considering the use of HUD funds. Beginning in 2020, HUD began requiring the State of Mississippi to gather input from stakeholders to incorporate the consideration of resilience to broadband needs into the planning process. The anticipated outcomes were to allow interested parties to submit comments and or recommendations to MHC and MDA for considerations. </a:t>
            </a:r>
            <a:endParaRPr lang="en-US" sz="20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547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781300"/>
            <a:ext cx="9144000" cy="3743326"/>
          </a:xfrm>
        </p:spPr>
        <p:txBody>
          <a:bodyPr>
            <a:normAutofit/>
          </a:bodyPr>
          <a:lstStyle/>
          <a:p>
            <a:pPr marL="0" marR="0" algn="just">
              <a:lnSpc>
                <a:spcPct val="107000"/>
              </a:lnSpc>
              <a:spcBef>
                <a:spcPts val="0"/>
              </a:spcBef>
              <a:spcAft>
                <a:spcPts val="80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MHC sought input regarding the vulnerability of housing occupied by low-and moderate-income households to natural hazard risks from the Mississippi Department of Environmental Quality, Mississippi Emergency Management Agency, Mississippi Secretary of State’s Office, Army Corps of Engineers, and the Mississippi Department of Marine Resources.</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en-US" sz="18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2152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3C5EB-F331-4521-ABB6-EEEEA65B37B1}"/>
              </a:ext>
            </a:extLst>
          </p:cNvPr>
          <p:cNvSpPr>
            <a:spLocks noGrp="1"/>
          </p:cNvSpPr>
          <p:nvPr>
            <p:ph type="ctrTitle"/>
          </p:nvPr>
        </p:nvSpPr>
        <p:spPr>
          <a:xfrm>
            <a:off x="1524000" y="1122363"/>
            <a:ext cx="9144000" cy="1220787"/>
          </a:xfrm>
        </p:spPr>
        <p:txBody>
          <a:bodyPr>
            <a:noAutofit/>
          </a:bodyPr>
          <a:lstStyle/>
          <a:p>
            <a:r>
              <a:rPr lang="en-US" sz="4400" b="1" i="0" u="none" strike="noStrike" baseline="0" dirty="0">
                <a:solidFill>
                  <a:srgbClr val="30637D"/>
                </a:solidFill>
                <a:latin typeface="MenoBanner"/>
              </a:rPr>
              <a:t>Using HOME &amp; CDBG Funds to Tackle Broadband &amp; Natural Hazard Needs</a:t>
            </a:r>
            <a:endParaRPr lang="en-US" sz="4400" dirty="0"/>
          </a:p>
        </p:txBody>
      </p:sp>
      <p:sp>
        <p:nvSpPr>
          <p:cNvPr id="3" name="Subtitle 2">
            <a:extLst>
              <a:ext uri="{FF2B5EF4-FFF2-40B4-BE49-F238E27FC236}">
                <a16:creationId xmlns:a16="http://schemas.microsoft.com/office/drawing/2014/main" id="{3B4A4338-0E04-4B72-96B1-8607524294EE}"/>
              </a:ext>
            </a:extLst>
          </p:cNvPr>
          <p:cNvSpPr>
            <a:spLocks noGrp="1"/>
          </p:cNvSpPr>
          <p:nvPr>
            <p:ph type="subTitle" idx="1"/>
          </p:nvPr>
        </p:nvSpPr>
        <p:spPr>
          <a:xfrm>
            <a:off x="1524000" y="2524124"/>
            <a:ext cx="9144000" cy="3933825"/>
          </a:xfrm>
        </p:spPr>
        <p:txBody>
          <a:bodyPr>
            <a:normAutofit/>
          </a:bodyPr>
          <a:lstStyle/>
          <a:p>
            <a:pPr algn="just"/>
            <a:r>
              <a:rPr lang="en-US" sz="2200" dirty="0">
                <a:solidFill>
                  <a:srgbClr val="000000"/>
                </a:solidFill>
                <a:effectLst/>
                <a:latin typeface="Calibri" panose="020F0502020204030204" pitchFamily="34" charset="0"/>
                <a:ea typeface="Calibri" panose="020F0502020204030204" pitchFamily="34" charset="0"/>
              </a:rPr>
              <a:t>As a stakeholder in Mississippi’s emergency management activities, they were informed </a:t>
            </a:r>
            <a:r>
              <a:rPr lang="en-US" sz="2200" dirty="0">
                <a:effectLst/>
                <a:latin typeface="Calibri" panose="020F0502020204030204" pitchFamily="34" charset="0"/>
                <a:ea typeface="Calibri" panose="020F0502020204030204" pitchFamily="34" charset="0"/>
              </a:rPr>
              <a:t>of the state’s proposed activities to use funds from the U.S. Department of Housing and Urban Development for community development and affordable housing activities. They were also informed that the State must evaluate the vulnerability to natural hazard risks to set informed priorities for actions and uses of funds. If the evaluations demonstrate need, the State must consider how to address that need, including considering the use of HUD funds. Beginning in 2020, HUD began requiring the State of Mississippi to gather input from stakeholders to incorporate the consideration of vulnerability to natural hazards into the planning process. The anticipated outcomes were to allow interested parties to submit comments and or recommendations to MHC and MDA for considerations. </a:t>
            </a:r>
            <a:endParaRPr lang="en-US" sz="2200" dirty="0">
              <a:solidFill>
                <a:srgbClr val="000000"/>
              </a:solidFill>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8337537"/>
      </p:ext>
    </p:extLst>
  </p:cSld>
  <p:clrMapOvr>
    <a:masterClrMapping/>
  </p:clrMapOvr>
</p:sld>
</file>

<file path=ppt/theme/theme1.xml><?xml version="1.0" encoding="utf-8"?>
<a:theme xmlns:a="http://schemas.openxmlformats.org/drawingml/2006/main" name="Office Theme">
  <a:themeElements>
    <a:clrScheme name="Custom 3">
      <a:dk1>
        <a:srgbClr val="021130"/>
      </a:dk1>
      <a:lt1>
        <a:sysClr val="window" lastClr="FFFFFF"/>
      </a:lt1>
      <a:dk2>
        <a:srgbClr val="021130"/>
      </a:dk2>
      <a:lt2>
        <a:srgbClr val="F2F2F2"/>
      </a:lt2>
      <a:accent1>
        <a:srgbClr val="35648A"/>
      </a:accent1>
      <a:accent2>
        <a:srgbClr val="BF8D43"/>
      </a:accent2>
      <a:accent3>
        <a:srgbClr val="A5A5A5"/>
      </a:accent3>
      <a:accent4>
        <a:srgbClr val="946E94"/>
      </a:accent4>
      <a:accent5>
        <a:srgbClr val="5B9BD5"/>
      </a:accent5>
      <a:accent6>
        <a:srgbClr val="F9BC30"/>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2110</TotalTime>
  <Words>4268</Words>
  <Application>Microsoft Office PowerPoint</Application>
  <PresentationFormat>Widescreen</PresentationFormat>
  <Paragraphs>176</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Garamond</vt:lpstr>
      <vt:lpstr>MenoBanner</vt:lpstr>
      <vt:lpstr>Verdana</vt:lpstr>
      <vt:lpstr>Office Theme</vt:lpstr>
      <vt:lpstr>PowerPoint Presentation</vt:lpstr>
      <vt:lpstr>Using HOME &amp; CDBG Funds to Tackle Broadband &amp; Natural Hazard Needs</vt:lpstr>
      <vt:lpstr>Using HOME &amp; CDBG Funds to Tackle Broadband &amp; Natural Hazard Needs</vt:lpstr>
      <vt:lpstr>Using HOME &amp; CDBG Funds to Tackle Broadband &amp; Natural Hazard Needs</vt:lpstr>
      <vt:lpstr>Using HOME &amp; CDBG Funds to Tackle Broadband &amp; Natural Hazard Needs</vt:lpstr>
      <vt:lpstr>Using HOME &amp; CDBG Funds to Tackle Broadband &amp; Natural Hazard Needs</vt:lpstr>
      <vt:lpstr>Using HOME &amp; CDBG Funds to Tackle Broadband &amp; Natural Hazard Needs</vt:lpstr>
      <vt:lpstr>Using HOME &amp; CDBG Funds to Tackle Broadband &amp; Natural Hazard Needs</vt:lpstr>
      <vt:lpstr>Using HOME &amp; CDBG Funds to Tackle Broadband &amp; Natural Hazard Needs</vt:lpstr>
      <vt:lpstr>Using HOME &amp; CDBG Funds to Tackle Broadband &amp; Natural Hazard Needs</vt:lpstr>
      <vt:lpstr>Using HOME &amp; CDBG Funds to Tackle Broadband &amp; Natural Hazard Needs</vt:lpstr>
      <vt:lpstr>Using HOME &amp; CDBG Funds to Tackle Broadband &amp; Natural Hazard Needs</vt:lpstr>
      <vt:lpstr>Using HOME &amp; CDBG Funds to Tackle Broadband &amp; Natural Hazard Needs</vt:lpstr>
      <vt:lpstr>PowerPoint Presentation</vt:lpstr>
      <vt:lpstr>State of Mississippi Broadband Providers</vt:lpstr>
      <vt:lpstr>PowerPoint Presentation</vt:lpstr>
      <vt:lpstr>State of Mississippi  Natural Hazards Providers</vt:lpstr>
      <vt:lpstr> Broadband in Mississippi 2021 Annual Action Plan, Section AP-10 </vt:lpstr>
      <vt:lpstr> Broadband in Mississippi 2021 Annual Action Plan, Section AP-10 </vt:lpstr>
      <vt:lpstr> Broadband in Mississippi 2021 Annual Action Plan, Section AP-10 </vt:lpstr>
      <vt:lpstr> Broadband in Mississippi 2021 Annual Action Plan, Section AP-10 </vt:lpstr>
      <vt:lpstr> Broadband in Mississippi 2021 Annual Action Plan, Section AP-10 </vt:lpstr>
      <vt:lpstr> Broadband in Mississippi 2021 Annual Action Plan, Section AP-10 </vt:lpstr>
      <vt:lpstr>Mississippi Broadband Strategic Plan</vt:lpstr>
      <vt:lpstr>Mississippi Broadband Strategic Plan</vt:lpstr>
      <vt:lpstr>Mississippi Broadband Strategic Plan</vt:lpstr>
      <vt:lpstr>Mississippi Broadband Strategic Plan</vt:lpstr>
      <vt:lpstr>Mississippi Broadband Strategic Plan</vt:lpstr>
      <vt:lpstr>Mississippi Hazard Mitigation Plan</vt:lpstr>
      <vt:lpstr>Mississippi Hazard Mitigation Plan</vt:lpstr>
      <vt:lpstr>Mississippi Hazard Mitigation Plan</vt:lpstr>
      <vt:lpstr>Mississippi Hazard Mitigation Plan</vt:lpstr>
      <vt:lpstr>Mississippi Hazard Mitigation Plan</vt:lpstr>
      <vt:lpstr>Mississippi Hazard Mitigation Plan</vt:lpstr>
      <vt:lpstr>Using HOME &amp; CDBG Funds to Tackle Broadband &amp; Natural Hazard Needs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Sistrunk</dc:creator>
  <cp:lastModifiedBy>David Hancock</cp:lastModifiedBy>
  <cp:revision>102</cp:revision>
  <cp:lastPrinted>2020-02-11T14:07:21Z</cp:lastPrinted>
  <dcterms:created xsi:type="dcterms:W3CDTF">2020-02-06T15:24:31Z</dcterms:created>
  <dcterms:modified xsi:type="dcterms:W3CDTF">2022-03-25T18:17:24Z</dcterms:modified>
</cp:coreProperties>
</file>